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jSi19FCPM3R2zjOZp6IsMMgLf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F5F06B-DBC2-4C62-BCFE-B8B7B3F8A51E}">
  <a:tblStyle styleId="{F0F5F06B-DBC2-4C62-BCFE-B8B7B3F8A51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Relationship Id="rId4" Type="http://schemas.openxmlformats.org/officeDocument/2006/relationships/image" Target="../media/image39.jp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37457" y="1293786"/>
            <a:ext cx="1101634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Observable Patterns of Inheritance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723035" y="2765453"/>
            <a:ext cx="88428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Course</a:t>
            </a:r>
            <a:r>
              <a:rPr lang="en-US" sz="3600">
                <a:solidFill>
                  <a:schemeClr val="lt1"/>
                </a:solidFill>
              </a:rPr>
              <a:t>: BIO 101 (Introduction to Biology)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Chapter</a:t>
            </a:r>
            <a:r>
              <a:rPr lang="en-US" sz="3600">
                <a:solidFill>
                  <a:schemeClr val="lt1"/>
                </a:solidFill>
              </a:rPr>
              <a:t>: 10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313" y="4789542"/>
            <a:ext cx="1707028" cy="156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0"/>
          <p:cNvGraphicFramePr/>
          <p:nvPr/>
        </p:nvGraphicFramePr>
        <p:xfrm>
          <a:off x="970723" y="1293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{F0F5F06B-DBC2-4C62-BCFE-B8B7B3F8A51E}</a:tableStyleId>
              </a:tblPr>
              <a:tblGrid>
                <a:gridCol w="3505200"/>
                <a:gridCol w="3505200"/>
                <a:gridCol w="3505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Allele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Term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Result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 dominant + 1 dominant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Homozygous dominant (BB)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Dominant trait is expressed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 recessive + 1 recessive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Homozygous recessive (bb)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Recessive trait is expressed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 dominant + 1 recessive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Heterozygous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(Bb)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Dominant trait is expressed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55" name="Google Shape;1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361" y="3249405"/>
            <a:ext cx="3835834" cy="350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186" y="3433624"/>
            <a:ext cx="4408928" cy="313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/>
          <p:nvPr/>
        </p:nvSpPr>
        <p:spPr>
          <a:xfrm>
            <a:off x="667657" y="408166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9105" y="5546885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291548" y="659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Example: Earlobe Variation  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291548" y="1391478"/>
            <a:ext cx="7235687" cy="4785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Whether a person is born with attached or detached earlobes depends on a single gene.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Dominant allele specifies detached earlobes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Recessive allele specifies attached lobes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have attached earlobes, you inherited two copies of the recessive allele (homozygous recessive)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have detached earlobes, you may have either one (heterozygous) or two copies (homozygous dominant) of the dominant allele 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144" y="1644236"/>
            <a:ext cx="3929308" cy="214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/>
          <p:nvPr/>
        </p:nvSpPr>
        <p:spPr>
          <a:xfrm>
            <a:off x="8865704" y="3909391"/>
            <a:ext cx="225287" cy="78187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10807148" y="3900279"/>
            <a:ext cx="225287" cy="78187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0270434" y="4900200"/>
            <a:ext cx="12987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Dominant trait</a:t>
            </a:r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8328990" y="4859821"/>
            <a:ext cx="12987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Recessive trait</a:t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1894" y="5610502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294861" y="320675"/>
            <a:ext cx="10515600" cy="885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Genotype &amp; Phenotype</a:t>
            </a:r>
            <a:endParaRPr/>
          </a:p>
        </p:txBody>
      </p:sp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151543" y="1684337"/>
            <a:ext cx="62890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Genotype refers to particular genes an individual carries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Phenotype refers to an individual’s observable traits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cannot always determine genotype by observing phenotype: Homozygous dominant or Heterozygous?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2321" y="540866"/>
            <a:ext cx="6039679" cy="482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4421" y="5589504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7" y="0"/>
            <a:ext cx="4473096" cy="65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6072" y="2202346"/>
            <a:ext cx="59817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7205" y="5533149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384314" y="153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Early Ideas About Heredity  </a:t>
            </a:r>
            <a:endParaRPr/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318051" y="1311965"/>
            <a:ext cx="11035749" cy="4784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People knew that sperm and eggs transmitted information about traits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Blending theory: inheritance of traits from two parents produces offspring that are intermediate between those two parents.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Problem: would expect variation to disappear. However, variation in traits persists.</a:t>
            </a:r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813" y="4181952"/>
            <a:ext cx="7200899" cy="237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477077" y="404882"/>
            <a:ext cx="10664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</a:t>
            </a:r>
            <a:r>
              <a:rPr lang="en-US">
                <a:solidFill>
                  <a:srgbClr val="00B0F0"/>
                </a:solidFill>
              </a:rPr>
              <a:t>Gregor Mendel</a:t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477077" y="1981200"/>
            <a:ext cx="784528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Strong background in plant breeding and mathematics.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pea plants, found indirect but observable evidence of how parents transmit genes to offspring.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Particulate theory: physical traits are inherited as ‘particles’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2365" y="502681"/>
            <a:ext cx="3157508" cy="31999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/>
        </p:nvSpPr>
        <p:spPr>
          <a:xfrm>
            <a:off x="8322365" y="4037492"/>
            <a:ext cx="36786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Father of genetics!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397565" y="169861"/>
            <a:ext cx="1095623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0B0F0"/>
                </a:solidFill>
              </a:rPr>
              <a:t>The Garden Pea Plant</a:t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397565" y="1329532"/>
            <a:ext cx="828923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Self-pollinating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True breeding (different alleles not normally introduced)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experimentally cross-pollinated</a:t>
            </a:r>
            <a:endParaRPr/>
          </a:p>
        </p:txBody>
      </p:sp>
      <p:grpSp>
        <p:nvGrpSpPr>
          <p:cNvPr id="209" name="Google Shape;209;p16"/>
          <p:cNvGrpSpPr/>
          <p:nvPr/>
        </p:nvGrpSpPr>
        <p:grpSpPr>
          <a:xfrm>
            <a:off x="1160462" y="4618038"/>
            <a:ext cx="4935538" cy="1652588"/>
            <a:chOff x="1886" y="0"/>
            <a:chExt cx="3109" cy="1041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86" y="0"/>
              <a:ext cx="1537" cy="1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58" y="0"/>
              <a:ext cx="1537" cy="10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4038600" y="5257801"/>
            <a:ext cx="2463800" cy="746125"/>
          </a:xfrm>
          <a:custGeom>
            <a:rect b="b" l="l" r="r" t="t"/>
            <a:pathLst>
              <a:path extrusionOk="0" h="470" w="1552">
                <a:moveTo>
                  <a:pt x="0" y="470"/>
                </a:moveTo>
                <a:cubicBezTo>
                  <a:pt x="66" y="385"/>
                  <a:pt x="132" y="300"/>
                  <a:pt x="224" y="230"/>
                </a:cubicBezTo>
                <a:cubicBezTo>
                  <a:pt x="315" y="159"/>
                  <a:pt x="425" y="81"/>
                  <a:pt x="552" y="46"/>
                </a:cubicBezTo>
                <a:cubicBezTo>
                  <a:pt x="678" y="10"/>
                  <a:pt x="854" y="0"/>
                  <a:pt x="984" y="14"/>
                </a:cubicBezTo>
                <a:cubicBezTo>
                  <a:pt x="1113" y="27"/>
                  <a:pt x="1244" y="91"/>
                  <a:pt x="1328" y="126"/>
                </a:cubicBezTo>
                <a:cubicBezTo>
                  <a:pt x="1411" y="160"/>
                  <a:pt x="1450" y="194"/>
                  <a:pt x="1488" y="222"/>
                </a:cubicBezTo>
                <a:cubicBezTo>
                  <a:pt x="1525" y="249"/>
                  <a:pt x="1538" y="271"/>
                  <a:pt x="1552" y="29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8755" y="3148487"/>
            <a:ext cx="2190681" cy="3218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0610" y="1199568"/>
            <a:ext cx="4338051" cy="160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424070" y="2766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Tracking Generations</a:t>
            </a:r>
            <a:endParaRPr/>
          </a:p>
        </p:txBody>
      </p:sp>
      <p:sp>
        <p:nvSpPr>
          <p:cNvPr id="221" name="Google Shape;221;p17"/>
          <p:cNvSpPr txBox="1"/>
          <p:nvPr>
            <p:ph idx="1" type="body"/>
          </p:nvPr>
        </p:nvSpPr>
        <p:spPr>
          <a:xfrm>
            <a:off x="424070" y="1825625"/>
            <a:ext cx="109661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Parental generation  mates to produce: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First-generation offspring mate to produce: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Second-generation offspring 	</a:t>
            </a:r>
            <a:endParaRPr/>
          </a:p>
        </p:txBody>
      </p:sp>
      <p:cxnSp>
        <p:nvCxnSpPr>
          <p:cNvPr id="222" name="Google Shape;222;p17"/>
          <p:cNvCxnSpPr/>
          <p:nvPr/>
        </p:nvCxnSpPr>
        <p:spPr>
          <a:xfrm>
            <a:off x="8825948" y="2246400"/>
            <a:ext cx="0" cy="914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23" name="Google Shape;223;p17"/>
          <p:cNvSpPr txBox="1"/>
          <p:nvPr/>
        </p:nvSpPr>
        <p:spPr>
          <a:xfrm>
            <a:off x="8382000" y="1646238"/>
            <a:ext cx="914400" cy="461665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/>
          </a:p>
        </p:txBody>
      </p:sp>
      <p:sp>
        <p:nvSpPr>
          <p:cNvPr id="224" name="Google Shape;224;p17"/>
          <p:cNvSpPr txBox="1"/>
          <p:nvPr/>
        </p:nvSpPr>
        <p:spPr>
          <a:xfrm>
            <a:off x="8395252" y="3265269"/>
            <a:ext cx="914400" cy="830997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8408504" y="5301914"/>
            <a:ext cx="914400" cy="830997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8865704" y="4203832"/>
            <a:ext cx="0" cy="914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227" name="Google Shape;2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title"/>
          </p:nvPr>
        </p:nvSpPr>
        <p:spPr>
          <a:xfrm>
            <a:off x="212034" y="171701"/>
            <a:ext cx="108767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0B0F0"/>
                </a:solidFill>
              </a:rPr>
              <a:t>Monohybrid cross</a:t>
            </a:r>
            <a:endParaRPr/>
          </a:p>
        </p:txBody>
      </p:sp>
      <p:sp>
        <p:nvSpPr>
          <p:cNvPr id="233" name="Google Shape;233;p18"/>
          <p:cNvSpPr txBox="1"/>
          <p:nvPr>
            <p:ph idx="1" type="body"/>
          </p:nvPr>
        </p:nvSpPr>
        <p:spPr>
          <a:xfrm>
            <a:off x="223630" y="1253331"/>
            <a:ext cx="113836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mix of genetics between two homozygous genotypes: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/>
              <a:t>Either completely dominant or completely recessive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Mono: one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Hybrid: combination of two organisms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 garden pea plants, Mendel observed the colour of pea plants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4515859"/>
            <a:ext cx="4973755" cy="16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4272170" y="6205612"/>
            <a:ext cx="16432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Purple: AA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7017465" y="6205612"/>
            <a:ext cx="16432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White: aa</a:t>
            </a:r>
            <a:endParaRPr/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427382" y="3667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B0F0"/>
                </a:solidFill>
              </a:rPr>
              <a:t>Punnett Square of a Monohybrid Cross</a:t>
            </a:r>
            <a:endParaRPr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1828801" y="2209800"/>
            <a:ext cx="5795963" cy="3657600"/>
            <a:chOff x="528" y="1536"/>
            <a:chExt cx="3651" cy="2304"/>
          </a:xfrm>
        </p:grpSpPr>
        <p:grpSp>
          <p:nvGrpSpPr>
            <p:cNvPr id="244" name="Google Shape;244;p19"/>
            <p:cNvGrpSpPr/>
            <p:nvPr/>
          </p:nvGrpSpPr>
          <p:grpSpPr>
            <a:xfrm>
              <a:off x="2400" y="2352"/>
              <a:ext cx="1536" cy="1488"/>
              <a:chOff x="2112" y="1680"/>
              <a:chExt cx="1536" cy="1488"/>
            </a:xfrm>
          </p:grpSpPr>
          <p:cxnSp>
            <p:nvCxnSpPr>
              <p:cNvPr id="245" name="Google Shape;245;p19"/>
              <p:cNvCxnSpPr/>
              <p:nvPr/>
            </p:nvCxnSpPr>
            <p:spPr>
              <a:xfrm>
                <a:off x="2112" y="3168"/>
                <a:ext cx="153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46" name="Google Shape;246;p19"/>
              <p:cNvGrpSpPr/>
              <p:nvPr/>
            </p:nvGrpSpPr>
            <p:grpSpPr>
              <a:xfrm>
                <a:off x="2112" y="1680"/>
                <a:ext cx="1536" cy="1488"/>
                <a:chOff x="1824" y="2160"/>
                <a:chExt cx="1536" cy="1488"/>
              </a:xfrm>
            </p:grpSpPr>
            <p:cxnSp>
              <p:nvCxnSpPr>
                <p:cNvPr id="247" name="Google Shape;247;p19"/>
                <p:cNvCxnSpPr/>
                <p:nvPr/>
              </p:nvCxnSpPr>
              <p:spPr>
                <a:xfrm>
                  <a:off x="1824" y="2160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19"/>
                <p:cNvCxnSpPr/>
                <p:nvPr/>
              </p:nvCxnSpPr>
              <p:spPr>
                <a:xfrm>
                  <a:off x="3360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19"/>
                <p:cNvCxnSpPr/>
                <p:nvPr/>
              </p:nvCxnSpPr>
              <p:spPr>
                <a:xfrm>
                  <a:off x="1824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0" name="Google Shape;250;p19"/>
                <p:cNvCxnSpPr/>
                <p:nvPr/>
              </p:nvCxnSpPr>
              <p:spPr>
                <a:xfrm>
                  <a:off x="2592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1" name="Google Shape;251;p19"/>
                <p:cNvCxnSpPr/>
                <p:nvPr/>
              </p:nvCxnSpPr>
              <p:spPr>
                <a:xfrm>
                  <a:off x="1824" y="2928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52" name="Google Shape;252;p19"/>
            <p:cNvSpPr txBox="1"/>
            <p:nvPr/>
          </p:nvSpPr>
          <p:spPr>
            <a:xfrm>
              <a:off x="2160" y="1536"/>
              <a:ext cx="201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Female gametes</a:t>
              </a:r>
              <a:endParaRPr/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28" y="2784"/>
              <a:ext cx="1096" cy="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Male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gametes</a:t>
              </a:r>
              <a:endParaRPr/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2582" y="1930"/>
              <a:ext cx="1048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       a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1920" y="2592"/>
              <a:ext cx="42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 txBox="1"/>
            <p:nvPr/>
          </p:nvSpPr>
          <p:spPr>
            <a:xfrm>
              <a:off x="1872" y="3312"/>
              <a:ext cx="423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2592" y="331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 txBox="1"/>
            <p:nvPr/>
          </p:nvSpPr>
          <p:spPr>
            <a:xfrm>
              <a:off x="2544" y="2592"/>
              <a:ext cx="576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264" y="259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3264" y="331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9"/>
          <p:cNvSpPr txBox="1"/>
          <p:nvPr/>
        </p:nvSpPr>
        <p:spPr>
          <a:xfrm>
            <a:off x="7543799" y="3398839"/>
            <a:ext cx="427713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dominant phenotypes</a:t>
            </a:r>
            <a:endParaRPr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idx="1" type="body"/>
          </p:nvPr>
        </p:nvSpPr>
        <p:spPr>
          <a:xfrm>
            <a:off x="246253" y="620330"/>
            <a:ext cx="6768696" cy="657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Have you ever wondered why children have similarities to both their parents?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acquire these similar characteristics (traits) through a process called  </a:t>
            </a:r>
            <a:r>
              <a:rPr b="1" lang="en-US"/>
              <a:t>inheritance</a:t>
            </a:r>
            <a:r>
              <a:rPr lang="en-US"/>
              <a:t> (heredity).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Inheritance occurs through transfer of genetic material from parents to their offspring.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843" y="1719510"/>
            <a:ext cx="3699013" cy="29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4665" y="555550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308112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</a:t>
            </a:r>
            <a:r>
              <a:rPr i="1" lang="en-US" sz="3600">
                <a:solidFill>
                  <a:srgbClr val="00B0F0"/>
                </a:solidFill>
              </a:rPr>
              <a:t>F</a:t>
            </a:r>
            <a:r>
              <a:rPr b="1" baseline="-25000" lang="en-US" sz="3600">
                <a:solidFill>
                  <a:srgbClr val="00B0F0"/>
                </a:solidFill>
              </a:rPr>
              <a:t>1</a:t>
            </a:r>
            <a:r>
              <a:rPr lang="en-US" sz="3600">
                <a:solidFill>
                  <a:srgbClr val="00B0F0"/>
                </a:solidFill>
              </a:rPr>
              <a:t> Results of One Monohybrid Cross</a:t>
            </a:r>
            <a:endParaRPr>
              <a:solidFill>
                <a:srgbClr val="00B0F0"/>
              </a:solidFill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7044" y="1462088"/>
            <a:ext cx="7046844" cy="442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308112" y="2057841"/>
            <a:ext cx="452893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offspring were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heterozygous dominant (Aa)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150125" y="912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i="1" lang="en-US" sz="3600">
                <a:solidFill>
                  <a:srgbClr val="00B0F0"/>
                </a:solidFill>
              </a:rPr>
              <a:t>F</a:t>
            </a:r>
            <a:r>
              <a:rPr b="1" baseline="-25000" lang="en-US" sz="3600">
                <a:solidFill>
                  <a:srgbClr val="00B0F0"/>
                </a:solidFill>
              </a:rPr>
              <a:t>2</a:t>
            </a:r>
            <a:r>
              <a:rPr lang="en-US" sz="3600">
                <a:solidFill>
                  <a:srgbClr val="00B0F0"/>
                </a:solidFill>
              </a:rPr>
              <a:t> Results of Monohybrid Cross</a:t>
            </a:r>
            <a:endParaRPr/>
          </a:p>
        </p:txBody>
      </p:sp>
      <p:pic>
        <p:nvPicPr>
          <p:cNvPr id="276" name="Google Shape;2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7925" y="1564481"/>
            <a:ext cx="6197600" cy="372903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/>
          <p:nvPr/>
        </p:nvSpPr>
        <p:spPr>
          <a:xfrm>
            <a:off x="150125" y="1840974"/>
            <a:ext cx="5945874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offspring were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heterozygous dominant (Aa)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offspring was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homozygous dominant (AA)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offspring was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homozygous recessive (aa) 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Phenotypic ratio – 3 dominant : 1 recessive </a:t>
            </a:r>
            <a:endParaRPr/>
          </a:p>
        </p:txBody>
      </p:sp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427382" y="3667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B0F0"/>
                </a:solidFill>
              </a:rPr>
              <a:t>Punnett Square of a Monohybrid Cross</a:t>
            </a:r>
            <a:endParaRPr/>
          </a:p>
        </p:txBody>
      </p:sp>
      <p:grpSp>
        <p:nvGrpSpPr>
          <p:cNvPr id="284" name="Google Shape;284;p22"/>
          <p:cNvGrpSpPr/>
          <p:nvPr/>
        </p:nvGrpSpPr>
        <p:grpSpPr>
          <a:xfrm>
            <a:off x="1828801" y="2209800"/>
            <a:ext cx="5795963" cy="3657600"/>
            <a:chOff x="528" y="1536"/>
            <a:chExt cx="3651" cy="2304"/>
          </a:xfrm>
        </p:grpSpPr>
        <p:grpSp>
          <p:nvGrpSpPr>
            <p:cNvPr id="285" name="Google Shape;285;p22"/>
            <p:cNvGrpSpPr/>
            <p:nvPr/>
          </p:nvGrpSpPr>
          <p:grpSpPr>
            <a:xfrm>
              <a:off x="2400" y="2352"/>
              <a:ext cx="1536" cy="1488"/>
              <a:chOff x="2112" y="1680"/>
              <a:chExt cx="1536" cy="1488"/>
            </a:xfrm>
          </p:grpSpPr>
          <p:cxnSp>
            <p:nvCxnSpPr>
              <p:cNvPr id="286" name="Google Shape;286;p22"/>
              <p:cNvCxnSpPr/>
              <p:nvPr/>
            </p:nvCxnSpPr>
            <p:spPr>
              <a:xfrm>
                <a:off x="2112" y="3168"/>
                <a:ext cx="153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87" name="Google Shape;287;p22"/>
              <p:cNvGrpSpPr/>
              <p:nvPr/>
            </p:nvGrpSpPr>
            <p:grpSpPr>
              <a:xfrm>
                <a:off x="2112" y="1680"/>
                <a:ext cx="1536" cy="1488"/>
                <a:chOff x="1824" y="2160"/>
                <a:chExt cx="1536" cy="1488"/>
              </a:xfrm>
            </p:grpSpPr>
            <p:cxnSp>
              <p:nvCxnSpPr>
                <p:cNvPr id="288" name="Google Shape;288;p22"/>
                <p:cNvCxnSpPr/>
                <p:nvPr/>
              </p:nvCxnSpPr>
              <p:spPr>
                <a:xfrm>
                  <a:off x="1824" y="2160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9" name="Google Shape;289;p22"/>
                <p:cNvCxnSpPr/>
                <p:nvPr/>
              </p:nvCxnSpPr>
              <p:spPr>
                <a:xfrm>
                  <a:off x="3360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22"/>
                <p:cNvCxnSpPr/>
                <p:nvPr/>
              </p:nvCxnSpPr>
              <p:spPr>
                <a:xfrm>
                  <a:off x="1824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1" name="Google Shape;291;p22"/>
                <p:cNvCxnSpPr/>
                <p:nvPr/>
              </p:nvCxnSpPr>
              <p:spPr>
                <a:xfrm>
                  <a:off x="2592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2" name="Google Shape;292;p22"/>
                <p:cNvCxnSpPr/>
                <p:nvPr/>
              </p:nvCxnSpPr>
              <p:spPr>
                <a:xfrm>
                  <a:off x="1824" y="2928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93" name="Google Shape;293;p22"/>
            <p:cNvSpPr txBox="1"/>
            <p:nvPr/>
          </p:nvSpPr>
          <p:spPr>
            <a:xfrm>
              <a:off x="2160" y="1536"/>
              <a:ext cx="201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Female gametes</a:t>
              </a:r>
              <a:endParaRPr/>
            </a:p>
          </p:txBody>
        </p:sp>
        <p:sp>
          <p:nvSpPr>
            <p:cNvPr id="294" name="Google Shape;294;p22"/>
            <p:cNvSpPr txBox="1"/>
            <p:nvPr/>
          </p:nvSpPr>
          <p:spPr>
            <a:xfrm>
              <a:off x="528" y="2784"/>
              <a:ext cx="1096" cy="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Male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gametes</a:t>
              </a:r>
              <a:endParaRPr/>
            </a:p>
          </p:txBody>
        </p:sp>
        <p:sp>
          <p:nvSpPr>
            <p:cNvPr id="295" name="Google Shape;295;p22"/>
            <p:cNvSpPr txBox="1"/>
            <p:nvPr/>
          </p:nvSpPr>
          <p:spPr>
            <a:xfrm>
              <a:off x="2582" y="1930"/>
              <a:ext cx="1068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       a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 txBox="1"/>
            <p:nvPr/>
          </p:nvSpPr>
          <p:spPr>
            <a:xfrm>
              <a:off x="1920" y="2592"/>
              <a:ext cx="42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1872" y="3312"/>
              <a:ext cx="403" cy="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2592" y="331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2"/>
            <p:cNvSpPr txBox="1"/>
            <p:nvPr/>
          </p:nvSpPr>
          <p:spPr>
            <a:xfrm>
              <a:off x="2544" y="2592"/>
              <a:ext cx="600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 txBox="1"/>
            <p:nvPr/>
          </p:nvSpPr>
          <p:spPr>
            <a:xfrm>
              <a:off x="3264" y="259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 txBox="1"/>
            <p:nvPr/>
          </p:nvSpPr>
          <p:spPr>
            <a:xfrm>
              <a:off x="3264" y="3312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2"/>
          <p:cNvSpPr txBox="1"/>
          <p:nvPr/>
        </p:nvSpPr>
        <p:spPr>
          <a:xfrm>
            <a:off x="7543799" y="3398839"/>
            <a:ext cx="427713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Dominant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can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arise 3 ways,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recessive only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endParaRPr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673" y="56649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0" y="101505"/>
            <a:ext cx="949884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00B0F0"/>
                </a:solidFill>
              </a:rPr>
              <a:t>Mendel’s Monohybrid  Cross Results</a:t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6551614" y="301626"/>
            <a:ext cx="3582987" cy="625316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513" y="301626"/>
            <a:ext cx="3108325" cy="6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7283451" y="6019800"/>
            <a:ext cx="822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787 tall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8518526" y="6019800"/>
            <a:ext cx="1038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277 dwarf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7010401" y="4495800"/>
            <a:ext cx="1368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651 long stem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8550276" y="4495800"/>
            <a:ext cx="974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207 at tip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7150101" y="3441700"/>
            <a:ext cx="10890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705 purple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8531226" y="3441700"/>
            <a:ext cx="10128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224 white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8474076" y="2527300"/>
            <a:ext cx="11271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152 yellow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7175501" y="2527300"/>
            <a:ext cx="1038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428 green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8391526" y="1917700"/>
            <a:ext cx="1292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299 wrinkled</a:t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7112001" y="1917700"/>
            <a:ext cx="11652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882 inflated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7067551" y="1257300"/>
            <a:ext cx="12541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6,022 yellow</a:t>
            </a:r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8435976" y="1257300"/>
            <a:ext cx="1203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2,001 green</a:t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7080251" y="660400"/>
            <a:ext cx="12287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5,474 round</a:t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8321676" y="660400"/>
            <a:ext cx="14319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1,850 wrinkled</a:t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518959" y="2255272"/>
            <a:ext cx="551369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plants showed dominant-to-recessive ratio that averaged 3:1.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0539" y="5506461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type="title"/>
          </p:nvPr>
        </p:nvSpPr>
        <p:spPr>
          <a:xfrm>
            <a:off x="122583" y="182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</a:t>
            </a:r>
            <a:r>
              <a:rPr lang="en-US" sz="3600">
                <a:solidFill>
                  <a:srgbClr val="00B0F0"/>
                </a:solidFill>
              </a:rPr>
              <a:t>Mendel’s Theory of Segregation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332" name="Google Shape;332;p24"/>
          <p:cNvSpPr txBox="1"/>
          <p:nvPr>
            <p:ph idx="1" type="body"/>
          </p:nvPr>
        </p:nvSpPr>
        <p:spPr>
          <a:xfrm>
            <a:off x="122583" y="1091854"/>
            <a:ext cx="1101918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 individual inherits a unit of information (allele) about a trait from each parent.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During gamete formation, the alleles segregate from each other.</a:t>
            </a:r>
            <a:endParaRPr/>
          </a:p>
        </p:txBody>
      </p:sp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017" y="3345469"/>
            <a:ext cx="6308035" cy="319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0539" y="5506461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>
            <p:ph type="title"/>
          </p:nvPr>
        </p:nvSpPr>
        <p:spPr>
          <a:xfrm>
            <a:off x="644387" y="3206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Probability</a:t>
            </a:r>
            <a:endParaRPr/>
          </a:p>
        </p:txBody>
      </p:sp>
      <p:sp>
        <p:nvSpPr>
          <p:cNvPr id="340" name="Google Shape;340;p25"/>
          <p:cNvSpPr txBox="1"/>
          <p:nvPr>
            <p:ph idx="1" type="body"/>
          </p:nvPr>
        </p:nvSpPr>
        <p:spPr>
          <a:xfrm>
            <a:off x="256762" y="1388303"/>
            <a:ext cx="1090322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chance that each outcome of a given event will occur is proportional to the number of ways that event can be reached.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used to determine the expected genotypes and phenotypes of offspring. </a:t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256762" y="3812127"/>
            <a:ext cx="5115339" cy="14773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1"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generation: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purple flowers :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white flowers: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6536635" y="3812127"/>
            <a:ext cx="5257800" cy="14773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i="1"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generation: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purple flowers : 3/4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white flowers: 1/4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6680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>
            <p:ph type="title"/>
          </p:nvPr>
        </p:nvSpPr>
        <p:spPr>
          <a:xfrm>
            <a:off x="556591" y="3206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B0F0"/>
                </a:solidFill>
              </a:rPr>
              <a:t>Test Cross</a:t>
            </a:r>
            <a:endParaRPr/>
          </a:p>
        </p:txBody>
      </p:sp>
      <p:sp>
        <p:nvSpPr>
          <p:cNvPr id="349" name="Google Shape;349;p26"/>
          <p:cNvSpPr txBox="1"/>
          <p:nvPr>
            <p:ph idx="1" type="body"/>
          </p:nvPr>
        </p:nvSpPr>
        <p:spPr>
          <a:xfrm>
            <a:off x="263387" y="1646238"/>
            <a:ext cx="508883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Individual that shows dominant phenotype is crossed with individual with recessive phenotype.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Examining offspring allows you to determine the genotype of the dominant individual.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Homozygous dominant or heterozygous?</a:t>
            </a:r>
            <a:endParaRPr/>
          </a:p>
        </p:txBody>
      </p:sp>
      <p:pic>
        <p:nvPicPr>
          <p:cNvPr id="350" name="Google Shape;3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006" y="1349761"/>
            <a:ext cx="6283187" cy="415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/>
          <p:nvPr/>
        </p:nvSpPr>
        <p:spPr>
          <a:xfrm>
            <a:off x="1696279" y="396875"/>
            <a:ext cx="917381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Punnett Squares of Test Crosses</a:t>
            </a:r>
            <a:endParaRPr/>
          </a:p>
        </p:txBody>
      </p:sp>
      <p:grpSp>
        <p:nvGrpSpPr>
          <p:cNvPr id="357" name="Google Shape;357;p27"/>
          <p:cNvGrpSpPr/>
          <p:nvPr/>
        </p:nvGrpSpPr>
        <p:grpSpPr>
          <a:xfrm>
            <a:off x="1420777" y="2528267"/>
            <a:ext cx="4157663" cy="3375025"/>
            <a:chOff x="2256" y="1570"/>
            <a:chExt cx="2619" cy="2126"/>
          </a:xfrm>
        </p:grpSpPr>
        <p:grpSp>
          <p:nvGrpSpPr>
            <p:cNvPr id="358" name="Google Shape;358;p27"/>
            <p:cNvGrpSpPr/>
            <p:nvPr/>
          </p:nvGrpSpPr>
          <p:grpSpPr>
            <a:xfrm>
              <a:off x="2784" y="2208"/>
              <a:ext cx="1536" cy="1488"/>
              <a:chOff x="2112" y="1680"/>
              <a:chExt cx="1536" cy="1488"/>
            </a:xfrm>
          </p:grpSpPr>
          <p:cxnSp>
            <p:nvCxnSpPr>
              <p:cNvPr id="359" name="Google Shape;359;p27"/>
              <p:cNvCxnSpPr/>
              <p:nvPr/>
            </p:nvCxnSpPr>
            <p:spPr>
              <a:xfrm>
                <a:off x="2112" y="3168"/>
                <a:ext cx="153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0" name="Google Shape;360;p27"/>
              <p:cNvGrpSpPr/>
              <p:nvPr/>
            </p:nvGrpSpPr>
            <p:grpSpPr>
              <a:xfrm>
                <a:off x="2112" y="1680"/>
                <a:ext cx="1536" cy="1488"/>
                <a:chOff x="1824" y="2160"/>
                <a:chExt cx="1536" cy="1488"/>
              </a:xfrm>
            </p:grpSpPr>
            <p:cxnSp>
              <p:nvCxnSpPr>
                <p:cNvPr id="361" name="Google Shape;361;p27"/>
                <p:cNvCxnSpPr/>
                <p:nvPr/>
              </p:nvCxnSpPr>
              <p:spPr>
                <a:xfrm>
                  <a:off x="1824" y="2160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2" name="Google Shape;362;p27"/>
                <p:cNvCxnSpPr/>
                <p:nvPr/>
              </p:nvCxnSpPr>
              <p:spPr>
                <a:xfrm>
                  <a:off x="3360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Google Shape;363;p27"/>
                <p:cNvCxnSpPr/>
                <p:nvPr/>
              </p:nvCxnSpPr>
              <p:spPr>
                <a:xfrm>
                  <a:off x="1824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4" name="Google Shape;364;p27"/>
                <p:cNvCxnSpPr/>
                <p:nvPr/>
              </p:nvCxnSpPr>
              <p:spPr>
                <a:xfrm>
                  <a:off x="2592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5" name="Google Shape;365;p27"/>
                <p:cNvCxnSpPr/>
                <p:nvPr/>
              </p:nvCxnSpPr>
              <p:spPr>
                <a:xfrm>
                  <a:off x="1824" y="2928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66" name="Google Shape;366;p27"/>
            <p:cNvSpPr txBox="1"/>
            <p:nvPr/>
          </p:nvSpPr>
          <p:spPr>
            <a:xfrm>
              <a:off x="2622" y="1570"/>
              <a:ext cx="2253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Homozygous recessive</a:t>
              </a: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2966" y="1786"/>
              <a:ext cx="1110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        a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 txBox="1"/>
            <p:nvPr/>
          </p:nvSpPr>
          <p:spPr>
            <a:xfrm>
              <a:off x="2304" y="2448"/>
              <a:ext cx="42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 txBox="1"/>
            <p:nvPr/>
          </p:nvSpPr>
          <p:spPr>
            <a:xfrm>
              <a:off x="2256" y="3168"/>
              <a:ext cx="400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2976" y="3168"/>
              <a:ext cx="542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 txBox="1"/>
            <p:nvPr/>
          </p:nvSpPr>
          <p:spPr>
            <a:xfrm>
              <a:off x="2928" y="244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 txBox="1"/>
            <p:nvPr/>
          </p:nvSpPr>
          <p:spPr>
            <a:xfrm>
              <a:off x="3648" y="244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3648" y="316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7543801" y="3398839"/>
            <a:ext cx="296863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375" name="Google Shape;375;p27"/>
          <p:cNvGrpSpPr/>
          <p:nvPr/>
        </p:nvGrpSpPr>
        <p:grpSpPr>
          <a:xfrm>
            <a:off x="7770777" y="2528267"/>
            <a:ext cx="4060826" cy="3424238"/>
            <a:chOff x="2256" y="1539"/>
            <a:chExt cx="2558" cy="2157"/>
          </a:xfrm>
        </p:grpSpPr>
        <p:grpSp>
          <p:nvGrpSpPr>
            <p:cNvPr id="376" name="Google Shape;376;p27"/>
            <p:cNvGrpSpPr/>
            <p:nvPr/>
          </p:nvGrpSpPr>
          <p:grpSpPr>
            <a:xfrm>
              <a:off x="2784" y="2208"/>
              <a:ext cx="1536" cy="1488"/>
              <a:chOff x="2112" y="1680"/>
              <a:chExt cx="1536" cy="1488"/>
            </a:xfrm>
          </p:grpSpPr>
          <p:cxnSp>
            <p:nvCxnSpPr>
              <p:cNvPr id="377" name="Google Shape;377;p27"/>
              <p:cNvCxnSpPr/>
              <p:nvPr/>
            </p:nvCxnSpPr>
            <p:spPr>
              <a:xfrm>
                <a:off x="2112" y="3168"/>
                <a:ext cx="153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78" name="Google Shape;378;p27"/>
              <p:cNvGrpSpPr/>
              <p:nvPr/>
            </p:nvGrpSpPr>
            <p:grpSpPr>
              <a:xfrm>
                <a:off x="2112" y="1680"/>
                <a:ext cx="1536" cy="1488"/>
                <a:chOff x="1824" y="2160"/>
                <a:chExt cx="1536" cy="1488"/>
              </a:xfrm>
            </p:grpSpPr>
            <p:cxnSp>
              <p:nvCxnSpPr>
                <p:cNvPr id="379" name="Google Shape;379;p27"/>
                <p:cNvCxnSpPr/>
                <p:nvPr/>
              </p:nvCxnSpPr>
              <p:spPr>
                <a:xfrm>
                  <a:off x="1824" y="2160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0" name="Google Shape;380;p27"/>
                <p:cNvCxnSpPr/>
                <p:nvPr/>
              </p:nvCxnSpPr>
              <p:spPr>
                <a:xfrm>
                  <a:off x="3360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1" name="Google Shape;381;p27"/>
                <p:cNvCxnSpPr/>
                <p:nvPr/>
              </p:nvCxnSpPr>
              <p:spPr>
                <a:xfrm>
                  <a:off x="1824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2" name="Google Shape;382;p27"/>
                <p:cNvCxnSpPr/>
                <p:nvPr/>
              </p:nvCxnSpPr>
              <p:spPr>
                <a:xfrm>
                  <a:off x="2592" y="2160"/>
                  <a:ext cx="0" cy="14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3" name="Google Shape;383;p27"/>
                <p:cNvCxnSpPr/>
                <p:nvPr/>
              </p:nvCxnSpPr>
              <p:spPr>
                <a:xfrm>
                  <a:off x="1824" y="2928"/>
                  <a:ext cx="15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84" name="Google Shape;384;p27"/>
            <p:cNvSpPr txBox="1"/>
            <p:nvPr/>
          </p:nvSpPr>
          <p:spPr>
            <a:xfrm>
              <a:off x="2545" y="1539"/>
              <a:ext cx="226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Homozygous recessive</a:t>
              </a:r>
              <a:endParaRPr/>
            </a:p>
          </p:txBody>
        </p:sp>
        <p:sp>
          <p:nvSpPr>
            <p:cNvPr id="385" name="Google Shape;385;p27"/>
            <p:cNvSpPr txBox="1"/>
            <p:nvPr/>
          </p:nvSpPr>
          <p:spPr>
            <a:xfrm>
              <a:off x="2966" y="1786"/>
              <a:ext cx="1110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        a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7"/>
            <p:cNvSpPr txBox="1"/>
            <p:nvPr/>
          </p:nvSpPr>
          <p:spPr>
            <a:xfrm>
              <a:off x="2304" y="2448"/>
              <a:ext cx="42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7"/>
            <p:cNvSpPr txBox="1"/>
            <p:nvPr/>
          </p:nvSpPr>
          <p:spPr>
            <a:xfrm>
              <a:off x="2256" y="3168"/>
              <a:ext cx="429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7"/>
            <p:cNvSpPr txBox="1"/>
            <p:nvPr/>
          </p:nvSpPr>
          <p:spPr>
            <a:xfrm>
              <a:off x="2976" y="316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7"/>
            <p:cNvSpPr txBox="1"/>
            <p:nvPr/>
          </p:nvSpPr>
          <p:spPr>
            <a:xfrm>
              <a:off x="2928" y="244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7"/>
            <p:cNvSpPr txBox="1"/>
            <p:nvPr/>
          </p:nvSpPr>
          <p:spPr>
            <a:xfrm>
              <a:off x="3648" y="244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7"/>
            <p:cNvSpPr txBox="1"/>
            <p:nvPr/>
          </p:nvSpPr>
          <p:spPr>
            <a:xfrm>
              <a:off x="3648" y="3168"/>
              <a:ext cx="571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i="1"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  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7"/>
          <p:cNvSpPr txBox="1"/>
          <p:nvPr/>
        </p:nvSpPr>
        <p:spPr>
          <a:xfrm>
            <a:off x="2166246" y="6081712"/>
            <a:ext cx="2422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phenotypes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8057321" y="6232525"/>
            <a:ext cx="33734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dominant phenotype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5787958" y="3399232"/>
            <a:ext cx="29730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Homozygous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dominant</a:t>
            </a:r>
            <a:endParaRPr/>
          </a:p>
        </p:txBody>
      </p:sp>
      <p:sp>
        <p:nvSpPr>
          <p:cNvPr id="395" name="Google Shape;395;p27"/>
          <p:cNvSpPr txBox="1"/>
          <p:nvPr/>
        </p:nvSpPr>
        <p:spPr>
          <a:xfrm>
            <a:off x="20751" y="3364812"/>
            <a:ext cx="2085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Heterozygous</a:t>
            </a:r>
            <a:endParaRPr/>
          </a:p>
        </p:txBody>
      </p:sp>
      <p:pic>
        <p:nvPicPr>
          <p:cNvPr id="396" name="Google Shape;3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19" y="564453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type="title"/>
          </p:nvPr>
        </p:nvSpPr>
        <p:spPr>
          <a:xfrm>
            <a:off x="573156" y="3916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Dihybrid  Cross  </a:t>
            </a:r>
            <a:endParaRPr/>
          </a:p>
        </p:txBody>
      </p:sp>
      <p:sp>
        <p:nvSpPr>
          <p:cNvPr id="402" name="Google Shape;402;p28"/>
          <p:cNvSpPr txBox="1"/>
          <p:nvPr>
            <p:ph idx="1" type="body"/>
          </p:nvPr>
        </p:nvSpPr>
        <p:spPr>
          <a:xfrm>
            <a:off x="291547" y="1537252"/>
            <a:ext cx="11327297" cy="5092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Experimental cross  between individuals that are homozygous for different versions of </a:t>
            </a:r>
            <a:r>
              <a:rPr b="1" lang="en-US" sz="2400" u="sng"/>
              <a:t>two</a:t>
            </a:r>
            <a:r>
              <a:rPr lang="en-US" sz="2400"/>
              <a:t> traits.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Di = two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Hybrid = combination of two organisms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3" name="Google Shape;4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80" y="4321816"/>
            <a:ext cx="4347352" cy="199786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5938466" y="4679143"/>
            <a:ext cx="2252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pic>
        <p:nvPicPr>
          <p:cNvPr id="405" name="Google Shape;4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372" y="2862815"/>
            <a:ext cx="4066384" cy="375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type="title"/>
          </p:nvPr>
        </p:nvSpPr>
        <p:spPr>
          <a:xfrm>
            <a:off x="504826" y="3381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A Dihybrid Cross - F</a:t>
            </a:r>
            <a:r>
              <a:rPr b="1" baseline="-25000" lang="en-US" sz="4000">
                <a:solidFill>
                  <a:srgbClr val="00B0F0"/>
                </a:solidFill>
              </a:rPr>
              <a:t>1</a:t>
            </a:r>
            <a:r>
              <a:rPr b="1" lang="en-US" sz="4000">
                <a:solidFill>
                  <a:srgbClr val="00B0F0"/>
                </a:solidFill>
              </a:rPr>
              <a:t> Results</a:t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1106280" y="1782212"/>
            <a:ext cx="9687340" cy="473765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1" y="1981201"/>
            <a:ext cx="4905375" cy="4418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/>
          <p:nvPr/>
        </p:nvSpPr>
        <p:spPr>
          <a:xfrm>
            <a:off x="5181600" y="3260725"/>
            <a:ext cx="7683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/>
          </a:p>
        </p:txBody>
      </p:sp>
      <p:sp>
        <p:nvSpPr>
          <p:cNvPr id="415" name="Google Shape;415;p29"/>
          <p:cNvSpPr txBox="1"/>
          <p:nvPr/>
        </p:nvSpPr>
        <p:spPr>
          <a:xfrm>
            <a:off x="6781801" y="326072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 b="1" i="1"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6303964" y="3260725"/>
            <a:ext cx="2968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1"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6096000" y="4572000"/>
            <a:ext cx="7127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/>
          </a:p>
        </p:txBody>
      </p:sp>
      <p:sp>
        <p:nvSpPr>
          <p:cNvPr id="418" name="Google Shape;418;p29"/>
          <p:cNvSpPr txBox="1"/>
          <p:nvPr/>
        </p:nvSpPr>
        <p:spPr>
          <a:xfrm>
            <a:off x="4724400" y="4038600"/>
            <a:ext cx="4762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/>
          </a:p>
        </p:txBody>
      </p:sp>
      <p:sp>
        <p:nvSpPr>
          <p:cNvPr id="419" name="Google Shape;419;p29"/>
          <p:cNvSpPr txBox="1"/>
          <p:nvPr/>
        </p:nvSpPr>
        <p:spPr>
          <a:xfrm>
            <a:off x="5486400" y="4038600"/>
            <a:ext cx="609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/>
          </a:p>
        </p:txBody>
      </p:sp>
      <p:sp>
        <p:nvSpPr>
          <p:cNvPr id="420" name="Google Shape;420;p29"/>
          <p:cNvSpPr txBox="1"/>
          <p:nvPr/>
        </p:nvSpPr>
        <p:spPr>
          <a:xfrm>
            <a:off x="6781800" y="4038600"/>
            <a:ext cx="4206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/>
          </a:p>
        </p:txBody>
      </p:sp>
      <p:sp>
        <p:nvSpPr>
          <p:cNvPr id="421" name="Google Shape;421;p29"/>
          <p:cNvSpPr txBox="1"/>
          <p:nvPr/>
        </p:nvSpPr>
        <p:spPr>
          <a:xfrm>
            <a:off x="7620000" y="4038600"/>
            <a:ext cx="4206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/>
          </a:p>
        </p:txBody>
      </p:sp>
      <p:sp>
        <p:nvSpPr>
          <p:cNvPr id="422" name="Google Shape;422;p29"/>
          <p:cNvSpPr txBox="1"/>
          <p:nvPr/>
        </p:nvSpPr>
        <p:spPr>
          <a:xfrm>
            <a:off x="2819401" y="2362200"/>
            <a:ext cx="1311275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TRUE-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BREEDING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PARENTS:</a:t>
            </a:r>
            <a:endParaRPr/>
          </a:p>
        </p:txBody>
      </p:sp>
      <p:sp>
        <p:nvSpPr>
          <p:cNvPr id="423" name="Google Shape;423;p29"/>
          <p:cNvSpPr txBox="1"/>
          <p:nvPr/>
        </p:nvSpPr>
        <p:spPr>
          <a:xfrm>
            <a:off x="2895600" y="3962400"/>
            <a:ext cx="12715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GAMETES</a:t>
            </a:r>
            <a:r>
              <a:rPr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2895600" y="5257801"/>
            <a:ext cx="143668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i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HYBRID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OFFSPRING: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5638800" y="2209800"/>
            <a:ext cx="12192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purple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flowers, tall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8610600" y="2286000"/>
            <a:ext cx="95408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white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flowers,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dwarf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9"/>
          <p:cNvCxnSpPr/>
          <p:nvPr/>
        </p:nvCxnSpPr>
        <p:spPr>
          <a:xfrm flipH="1">
            <a:off x="5083176" y="3609976"/>
            <a:ext cx="282575" cy="423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9"/>
          <p:cNvCxnSpPr/>
          <p:nvPr/>
        </p:nvCxnSpPr>
        <p:spPr>
          <a:xfrm flipH="1">
            <a:off x="7094539" y="3609976"/>
            <a:ext cx="280987" cy="423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9"/>
          <p:cNvCxnSpPr/>
          <p:nvPr/>
        </p:nvCxnSpPr>
        <p:spPr>
          <a:xfrm>
            <a:off x="7483475" y="3609976"/>
            <a:ext cx="280988" cy="423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29"/>
          <p:cNvCxnSpPr/>
          <p:nvPr/>
        </p:nvCxnSpPr>
        <p:spPr>
          <a:xfrm>
            <a:off x="5481639" y="3609976"/>
            <a:ext cx="280987" cy="423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9"/>
          <p:cNvCxnSpPr/>
          <p:nvPr/>
        </p:nvCxnSpPr>
        <p:spPr>
          <a:xfrm>
            <a:off x="5986464" y="4319589"/>
            <a:ext cx="231775" cy="35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29"/>
          <p:cNvCxnSpPr/>
          <p:nvPr/>
        </p:nvCxnSpPr>
        <p:spPr>
          <a:xfrm flipH="1">
            <a:off x="6623051" y="4319589"/>
            <a:ext cx="231775" cy="35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9"/>
          <p:cNvCxnSpPr/>
          <p:nvPr/>
        </p:nvCxnSpPr>
        <p:spPr>
          <a:xfrm flipH="1">
            <a:off x="5105400" y="3581400"/>
            <a:ext cx="304800" cy="45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29"/>
          <p:cNvCxnSpPr/>
          <p:nvPr/>
        </p:nvCxnSpPr>
        <p:spPr>
          <a:xfrm flipH="1">
            <a:off x="7010400" y="3581400"/>
            <a:ext cx="152400" cy="45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29"/>
          <p:cNvCxnSpPr/>
          <p:nvPr/>
        </p:nvCxnSpPr>
        <p:spPr>
          <a:xfrm>
            <a:off x="7239000" y="3581400"/>
            <a:ext cx="381000" cy="45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29"/>
          <p:cNvCxnSpPr/>
          <p:nvPr/>
        </p:nvCxnSpPr>
        <p:spPr>
          <a:xfrm>
            <a:off x="5715000" y="3581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29"/>
          <p:cNvCxnSpPr/>
          <p:nvPr/>
        </p:nvCxnSpPr>
        <p:spPr>
          <a:xfrm flipH="1">
            <a:off x="6705600" y="4343400"/>
            <a:ext cx="76200" cy="22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29"/>
          <p:cNvCxnSpPr/>
          <p:nvPr/>
        </p:nvCxnSpPr>
        <p:spPr>
          <a:xfrm>
            <a:off x="5943600" y="4343400"/>
            <a:ext cx="152400" cy="304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29"/>
          <p:cNvSpPr txBox="1"/>
          <p:nvPr/>
        </p:nvSpPr>
        <p:spPr>
          <a:xfrm>
            <a:off x="6400800" y="5638800"/>
            <a:ext cx="2895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 purple-flowered, tall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0462" y="549318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11927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0B0F0"/>
                </a:solidFill>
              </a:rPr>
              <a:t>Chromosomes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119270" y="1113183"/>
            <a:ext cx="6798366" cy="5063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Thread like structures that contain an organism’s DNA.</a:t>
            </a:r>
            <a:endParaRPr/>
          </a:p>
          <a:p>
            <a:pPr indent="-8762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 DNA are coiled in proteins called histones (nucleosomes).</a:t>
            </a:r>
            <a:endParaRPr/>
          </a:p>
          <a:p>
            <a:pPr indent="-8762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They are present in the nucleus of the cell (eukaryotes) or present in the cytoplasm (prokaryotes). </a:t>
            </a:r>
            <a:endParaRPr/>
          </a:p>
          <a:p>
            <a:pPr indent="-8762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Different organisms have  different numbers of chromosomes.</a:t>
            </a:r>
            <a:endParaRPr/>
          </a:p>
          <a:p>
            <a:pPr indent="-8762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Humans have 23 pairs of chromosomes (46 in total): 1 from each pair comes from father and one from mother. </a:t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495" y="3125939"/>
            <a:ext cx="46958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Chromosome 101 – Project 8p – Creating a path to treatment for ..." id="101" name="Google Shape;101;p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686" y="154992"/>
            <a:ext cx="4227444" cy="281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3851" y="5663624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>
            <p:ph type="title"/>
          </p:nvPr>
        </p:nvSpPr>
        <p:spPr>
          <a:xfrm>
            <a:off x="347870" y="136526"/>
            <a:ext cx="10515600" cy="857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</a:t>
            </a:r>
            <a:r>
              <a:rPr b="1" i="1" lang="en-US" sz="3600">
                <a:solidFill>
                  <a:srgbClr val="00B0F0"/>
                </a:solidFill>
              </a:rPr>
              <a:t>F</a:t>
            </a:r>
            <a:r>
              <a:rPr b="1" baseline="-25000" lang="en-US" sz="3600">
                <a:solidFill>
                  <a:srgbClr val="00B0F0"/>
                </a:solidFill>
              </a:rPr>
              <a:t>1</a:t>
            </a:r>
            <a:r>
              <a:rPr b="1" lang="en-US" sz="3600">
                <a:solidFill>
                  <a:srgbClr val="00B0F0"/>
                </a:solidFill>
              </a:rPr>
              <a:t> Results of Mendel’s Dihybrid Crosses</a:t>
            </a:r>
            <a:endParaRPr b="1">
              <a:solidFill>
                <a:srgbClr val="00B0F0"/>
              </a:solidFill>
            </a:endParaRPr>
          </a:p>
        </p:txBody>
      </p:sp>
      <p:sp>
        <p:nvSpPr>
          <p:cNvPr id="446" name="Google Shape;446;p30"/>
          <p:cNvSpPr txBox="1"/>
          <p:nvPr>
            <p:ph idx="1" type="body"/>
          </p:nvPr>
        </p:nvSpPr>
        <p:spPr>
          <a:xfrm>
            <a:off x="347870" y="4180681"/>
            <a:ext cx="1200646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All plants displays the dominant form of both traits (Purple and tall)</a:t>
            </a:r>
            <a:endParaRPr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now know: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plants inherited one allele for each trait from each parent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plants were heterozygous (</a:t>
            </a:r>
            <a:r>
              <a:rPr i="1" lang="en-US"/>
              <a:t>AaBb</a:t>
            </a:r>
            <a:r>
              <a:rPr lang="en-US"/>
              <a:t>)</a:t>
            </a:r>
            <a:endParaRPr/>
          </a:p>
        </p:txBody>
      </p:sp>
      <p:pic>
        <p:nvPicPr>
          <p:cNvPr id="447" name="Google Shape;4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738" y="850954"/>
            <a:ext cx="5029636" cy="333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idx="1" type="body"/>
          </p:nvPr>
        </p:nvSpPr>
        <p:spPr>
          <a:xfrm>
            <a:off x="114818" y="1618302"/>
            <a:ext cx="547646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	</a:t>
            </a:r>
            <a:r>
              <a:rPr lang="en-US" sz="2400"/>
              <a:t>If the two traits are coded for by genes </a:t>
            </a:r>
            <a:br>
              <a:rPr lang="en-US" sz="2400"/>
            </a:br>
            <a:r>
              <a:rPr lang="en-US" sz="2400"/>
              <a:t>on separate chromosomes, sixteen allele  combinations are possible: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grpSp>
        <p:nvGrpSpPr>
          <p:cNvPr id="454" name="Google Shape;454;p31"/>
          <p:cNvGrpSpPr/>
          <p:nvPr/>
        </p:nvGrpSpPr>
        <p:grpSpPr>
          <a:xfrm>
            <a:off x="7126288" y="3159125"/>
            <a:ext cx="2057400" cy="2057400"/>
            <a:chOff x="2152" y="2888"/>
            <a:chExt cx="928" cy="924"/>
          </a:xfrm>
        </p:grpSpPr>
        <p:sp>
          <p:nvSpPr>
            <p:cNvPr id="455" name="Google Shape;455;p31"/>
            <p:cNvSpPr/>
            <p:nvPr/>
          </p:nvSpPr>
          <p:spPr>
            <a:xfrm>
              <a:off x="2616" y="3120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384" y="3580"/>
              <a:ext cx="232" cy="232"/>
            </a:xfrm>
            <a:prstGeom prst="rect">
              <a:avLst/>
            </a:prstGeom>
            <a:solidFill>
              <a:srgbClr val="F2DAEC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2848" y="3580"/>
              <a:ext cx="232" cy="2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848" y="3352"/>
              <a:ext cx="232" cy="232"/>
            </a:xfrm>
            <a:prstGeom prst="rect">
              <a:avLst/>
            </a:prstGeom>
            <a:solidFill>
              <a:srgbClr val="E2D1A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848" y="3120"/>
              <a:ext cx="232" cy="232"/>
            </a:xfrm>
            <a:prstGeom prst="rect">
              <a:avLst/>
            </a:prstGeom>
            <a:solidFill>
              <a:srgbClr val="F2DAEC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2384" y="3120"/>
              <a:ext cx="232" cy="232"/>
            </a:xfrm>
            <a:prstGeom prst="rect">
              <a:avLst/>
            </a:prstGeom>
            <a:solidFill>
              <a:srgbClr val="F2DAEC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2616" y="3580"/>
              <a:ext cx="232" cy="232"/>
            </a:xfrm>
            <a:prstGeom prst="rect">
              <a:avLst/>
            </a:prstGeom>
            <a:solidFill>
              <a:srgbClr val="E2D1A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2616" y="3352"/>
              <a:ext cx="232" cy="232"/>
            </a:xfrm>
            <a:prstGeom prst="rect">
              <a:avLst/>
            </a:prstGeom>
            <a:solidFill>
              <a:srgbClr val="E2D1A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384" y="3352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152" y="3580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2152" y="3352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152" y="3120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2848" y="2888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2616" y="2888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2152" y="2888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4" y="2888"/>
              <a:ext cx="232" cy="232"/>
            </a:xfrm>
            <a:prstGeom prst="rect">
              <a:avLst/>
            </a:prstGeom>
            <a:solidFill>
              <a:srgbClr val="DEA2D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31"/>
          <p:cNvGrpSpPr/>
          <p:nvPr/>
        </p:nvGrpSpPr>
        <p:grpSpPr>
          <a:xfrm>
            <a:off x="6567488" y="4305315"/>
            <a:ext cx="615950" cy="298451"/>
            <a:chOff x="596" y="2947"/>
            <a:chExt cx="388" cy="188"/>
          </a:xfrm>
        </p:grpSpPr>
        <p:sp>
          <p:nvSpPr>
            <p:cNvPr id="472" name="Google Shape;472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 txBox="1"/>
            <p:nvPr/>
          </p:nvSpPr>
          <p:spPr>
            <a:xfrm>
              <a:off x="596" y="2962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081838" y="2789238"/>
            <a:ext cx="615950" cy="292100"/>
            <a:chOff x="604" y="2947"/>
            <a:chExt cx="388" cy="184"/>
          </a:xfrm>
        </p:grpSpPr>
        <p:sp>
          <p:nvSpPr>
            <p:cNvPr id="475" name="Google Shape;475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solidFill>
              <a:srgbClr val="DEA2D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1"/>
            <p:cNvSpPr txBox="1"/>
            <p:nvPr/>
          </p:nvSpPr>
          <p:spPr>
            <a:xfrm>
              <a:off x="604" y="2947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6580188" y="3271838"/>
            <a:ext cx="615950" cy="292100"/>
            <a:chOff x="604" y="2947"/>
            <a:chExt cx="388" cy="184"/>
          </a:xfrm>
        </p:grpSpPr>
        <p:sp>
          <p:nvSpPr>
            <p:cNvPr id="478" name="Google Shape;478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solidFill>
              <a:srgbClr val="DEA2D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1"/>
            <p:cNvSpPr txBox="1"/>
            <p:nvPr/>
          </p:nvSpPr>
          <p:spPr>
            <a:xfrm>
              <a:off x="604" y="2947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8569326" y="2789238"/>
            <a:ext cx="615950" cy="292100"/>
            <a:chOff x="896" y="1899"/>
            <a:chExt cx="388" cy="184"/>
          </a:xfrm>
        </p:grpSpPr>
        <p:sp>
          <p:nvSpPr>
            <p:cNvPr id="481" name="Google Shape;481;p31"/>
            <p:cNvSpPr/>
            <p:nvPr/>
          </p:nvSpPr>
          <p:spPr>
            <a:xfrm>
              <a:off x="996" y="1899"/>
              <a:ext cx="184" cy="18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1"/>
            <p:cNvSpPr txBox="1"/>
            <p:nvPr/>
          </p:nvSpPr>
          <p:spPr>
            <a:xfrm>
              <a:off x="896" y="1899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7596188" y="2789238"/>
            <a:ext cx="615950" cy="292100"/>
            <a:chOff x="604" y="2947"/>
            <a:chExt cx="388" cy="184"/>
          </a:xfrm>
        </p:grpSpPr>
        <p:sp>
          <p:nvSpPr>
            <p:cNvPr id="484" name="Google Shape;484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solidFill>
              <a:srgbClr val="DEA2D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1"/>
            <p:cNvSpPr txBox="1"/>
            <p:nvPr/>
          </p:nvSpPr>
          <p:spPr>
            <a:xfrm>
              <a:off x="604" y="2947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31"/>
          <p:cNvGrpSpPr/>
          <p:nvPr/>
        </p:nvGrpSpPr>
        <p:grpSpPr>
          <a:xfrm>
            <a:off x="6580188" y="3787775"/>
            <a:ext cx="615950" cy="292100"/>
            <a:chOff x="604" y="2947"/>
            <a:chExt cx="388" cy="184"/>
          </a:xfrm>
        </p:grpSpPr>
        <p:sp>
          <p:nvSpPr>
            <p:cNvPr id="487" name="Google Shape;487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solidFill>
              <a:srgbClr val="DEA2D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1"/>
            <p:cNvSpPr txBox="1"/>
            <p:nvPr/>
          </p:nvSpPr>
          <p:spPr>
            <a:xfrm>
              <a:off x="604" y="2947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8104188" y="2776538"/>
            <a:ext cx="615950" cy="304800"/>
            <a:chOff x="600" y="2939"/>
            <a:chExt cx="388" cy="192"/>
          </a:xfrm>
        </p:grpSpPr>
        <p:sp>
          <p:nvSpPr>
            <p:cNvPr id="490" name="Google Shape;490;p31"/>
            <p:cNvSpPr/>
            <p:nvPr/>
          </p:nvSpPr>
          <p:spPr>
            <a:xfrm>
              <a:off x="704" y="2947"/>
              <a:ext cx="184" cy="184"/>
            </a:xfrm>
            <a:prstGeom prst="ellipse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1"/>
            <p:cNvSpPr txBox="1"/>
            <p:nvPr/>
          </p:nvSpPr>
          <p:spPr>
            <a:xfrm>
              <a:off x="600" y="2939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1"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31"/>
          <p:cNvGrpSpPr/>
          <p:nvPr/>
        </p:nvGrpSpPr>
        <p:grpSpPr>
          <a:xfrm>
            <a:off x="6580188" y="4822825"/>
            <a:ext cx="615950" cy="292100"/>
            <a:chOff x="896" y="1899"/>
            <a:chExt cx="388" cy="184"/>
          </a:xfrm>
        </p:grpSpPr>
        <p:sp>
          <p:nvSpPr>
            <p:cNvPr id="493" name="Google Shape;493;p31"/>
            <p:cNvSpPr/>
            <p:nvPr/>
          </p:nvSpPr>
          <p:spPr>
            <a:xfrm>
              <a:off x="996" y="1899"/>
              <a:ext cx="184" cy="18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1"/>
            <p:cNvSpPr txBox="1"/>
            <p:nvPr/>
          </p:nvSpPr>
          <p:spPr>
            <a:xfrm>
              <a:off x="896" y="1899"/>
              <a:ext cx="3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ab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31"/>
          <p:cNvSpPr txBox="1"/>
          <p:nvPr/>
        </p:nvSpPr>
        <p:spPr>
          <a:xfrm>
            <a:off x="6665914" y="30480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496" name="Google Shape;496;p31"/>
          <p:cNvSpPr txBox="1"/>
          <p:nvPr/>
        </p:nvSpPr>
        <p:spPr>
          <a:xfrm>
            <a:off x="6705221" y="4595967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497" name="Google Shape;497;p31"/>
          <p:cNvSpPr txBox="1"/>
          <p:nvPr/>
        </p:nvSpPr>
        <p:spPr>
          <a:xfrm>
            <a:off x="6665914" y="35687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498" name="Google Shape;498;p31"/>
          <p:cNvSpPr txBox="1"/>
          <p:nvPr/>
        </p:nvSpPr>
        <p:spPr>
          <a:xfrm>
            <a:off x="6665914" y="40894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499" name="Google Shape;499;p31"/>
          <p:cNvSpPr txBox="1"/>
          <p:nvPr/>
        </p:nvSpPr>
        <p:spPr>
          <a:xfrm>
            <a:off x="7173914" y="25654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500" name="Google Shape;500;p31"/>
          <p:cNvSpPr txBox="1"/>
          <p:nvPr/>
        </p:nvSpPr>
        <p:spPr>
          <a:xfrm>
            <a:off x="7689851" y="25654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8205789" y="25654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502" name="Google Shape;502;p31"/>
          <p:cNvSpPr txBox="1"/>
          <p:nvPr/>
        </p:nvSpPr>
        <p:spPr>
          <a:xfrm>
            <a:off x="8723314" y="2565400"/>
            <a:ext cx="4540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</a:t>
            </a:r>
            <a:endParaRPr/>
          </a:p>
        </p:txBody>
      </p:sp>
      <p:sp>
        <p:nvSpPr>
          <p:cNvPr id="503" name="Google Shape;503;p31"/>
          <p:cNvSpPr txBox="1"/>
          <p:nvPr/>
        </p:nvSpPr>
        <p:spPr>
          <a:xfrm>
            <a:off x="7097713" y="4940300"/>
            <a:ext cx="5715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8628063" y="4940300"/>
            <a:ext cx="5969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7629525" y="4940300"/>
            <a:ext cx="5461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8113713" y="4940300"/>
            <a:ext cx="5969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7065963" y="33909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/>
          </a:p>
        </p:txBody>
      </p:sp>
      <p:sp>
        <p:nvSpPr>
          <p:cNvPr id="508" name="Google Shape;508;p31"/>
          <p:cNvSpPr txBox="1"/>
          <p:nvPr/>
        </p:nvSpPr>
        <p:spPr>
          <a:xfrm>
            <a:off x="7593013" y="33909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AABb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1"/>
          <p:cNvSpPr txBox="1"/>
          <p:nvPr/>
        </p:nvSpPr>
        <p:spPr>
          <a:xfrm>
            <a:off x="8094663" y="33909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8609013" y="33909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1"/>
          <p:cNvSpPr txBox="1"/>
          <p:nvPr/>
        </p:nvSpPr>
        <p:spPr>
          <a:xfrm>
            <a:off x="7065963" y="3924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7593013" y="3924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8094663" y="3924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8609013" y="3924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7593013" y="4432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8094663" y="4432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1"/>
          <p:cNvSpPr txBox="1"/>
          <p:nvPr/>
        </p:nvSpPr>
        <p:spPr>
          <a:xfrm>
            <a:off x="8609013" y="4432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7065963" y="4432300"/>
            <a:ext cx="635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8667751" y="31496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0" name="Google Shape;520;p31"/>
          <p:cNvSpPr txBox="1"/>
          <p:nvPr/>
        </p:nvSpPr>
        <p:spPr>
          <a:xfrm>
            <a:off x="8153401" y="31496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1" name="Google Shape;521;p31"/>
          <p:cNvSpPr txBox="1"/>
          <p:nvPr/>
        </p:nvSpPr>
        <p:spPr>
          <a:xfrm>
            <a:off x="7643814" y="31496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2" name="Google Shape;522;p31"/>
          <p:cNvSpPr txBox="1"/>
          <p:nvPr/>
        </p:nvSpPr>
        <p:spPr>
          <a:xfrm>
            <a:off x="7124701" y="31496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3" name="Google Shape;523;p31"/>
          <p:cNvSpPr txBox="1"/>
          <p:nvPr/>
        </p:nvSpPr>
        <p:spPr>
          <a:xfrm>
            <a:off x="8667751" y="3670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4" name="Google Shape;524;p31"/>
          <p:cNvSpPr txBox="1"/>
          <p:nvPr/>
        </p:nvSpPr>
        <p:spPr>
          <a:xfrm>
            <a:off x="8153401" y="3670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7643814" y="3670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6" name="Google Shape;526;p31"/>
          <p:cNvSpPr txBox="1"/>
          <p:nvPr/>
        </p:nvSpPr>
        <p:spPr>
          <a:xfrm>
            <a:off x="7124701" y="3670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7" name="Google Shape;527;p31"/>
          <p:cNvSpPr txBox="1"/>
          <p:nvPr/>
        </p:nvSpPr>
        <p:spPr>
          <a:xfrm>
            <a:off x="8667751" y="41910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8" name="Google Shape;528;p31"/>
          <p:cNvSpPr txBox="1"/>
          <p:nvPr/>
        </p:nvSpPr>
        <p:spPr>
          <a:xfrm>
            <a:off x="8153401" y="41910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29" name="Google Shape;529;p31"/>
          <p:cNvSpPr txBox="1"/>
          <p:nvPr/>
        </p:nvSpPr>
        <p:spPr>
          <a:xfrm>
            <a:off x="7643814" y="41910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0" name="Google Shape;530;p31"/>
          <p:cNvSpPr txBox="1"/>
          <p:nvPr/>
        </p:nvSpPr>
        <p:spPr>
          <a:xfrm>
            <a:off x="7124701" y="41910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1" name="Google Shape;531;p31"/>
          <p:cNvSpPr txBox="1"/>
          <p:nvPr/>
        </p:nvSpPr>
        <p:spPr>
          <a:xfrm>
            <a:off x="7124701" y="4686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2" name="Google Shape;532;p31"/>
          <p:cNvSpPr txBox="1"/>
          <p:nvPr/>
        </p:nvSpPr>
        <p:spPr>
          <a:xfrm>
            <a:off x="7643814" y="46863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3" name="Google Shape;533;p31"/>
          <p:cNvSpPr txBox="1"/>
          <p:nvPr/>
        </p:nvSpPr>
        <p:spPr>
          <a:xfrm>
            <a:off x="8153401" y="46990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4" name="Google Shape;534;p31"/>
          <p:cNvSpPr txBox="1"/>
          <p:nvPr/>
        </p:nvSpPr>
        <p:spPr>
          <a:xfrm>
            <a:off x="8667751" y="4711700"/>
            <a:ext cx="5175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1/16</a:t>
            </a:r>
            <a:endParaRPr/>
          </a:p>
        </p:txBody>
      </p:sp>
      <p:sp>
        <p:nvSpPr>
          <p:cNvPr id="535" name="Google Shape;535;p31"/>
          <p:cNvSpPr txBox="1"/>
          <p:nvPr>
            <p:ph type="title"/>
          </p:nvPr>
        </p:nvSpPr>
        <p:spPr>
          <a:xfrm>
            <a:off x="324678" y="3770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B0F0"/>
                </a:solidFill>
              </a:rPr>
              <a:t>Phenotypic Ratios in </a:t>
            </a:r>
            <a:r>
              <a:rPr b="1" i="1" lang="en-US" sz="3600">
                <a:solidFill>
                  <a:srgbClr val="00B0F0"/>
                </a:solidFill>
              </a:rPr>
              <a:t>F</a:t>
            </a:r>
            <a:r>
              <a:rPr b="1" baseline="-25000" lang="en-US" sz="3600">
                <a:solidFill>
                  <a:srgbClr val="00B0F0"/>
                </a:solidFill>
              </a:rPr>
              <a:t>2</a:t>
            </a:r>
            <a:endParaRPr sz="3600"/>
          </a:p>
        </p:txBody>
      </p:sp>
      <p:pic>
        <p:nvPicPr>
          <p:cNvPr id="536" name="Google Shape;5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913" y="451262"/>
            <a:ext cx="3544819" cy="1524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 txBox="1"/>
          <p:nvPr/>
        </p:nvSpPr>
        <p:spPr>
          <a:xfrm>
            <a:off x="243924" y="3094038"/>
            <a:ext cx="8776252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Phenotypes: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Tall, purple-flowered 	 (9/16)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Tall, white-flowered	 	 (3/16)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Dwarf,  purple-flowered	 (3/16)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Dwarf, white-flowered 	 (1/16)</a:t>
            </a:r>
            <a:endParaRPr/>
          </a:p>
          <a:p>
            <a:pPr indent="-101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Phenotypic ratio: 9:3:3:1</a:t>
            </a:r>
            <a:endParaRPr/>
          </a:p>
        </p:txBody>
      </p:sp>
      <p:pic>
        <p:nvPicPr>
          <p:cNvPr id="538" name="Google Shape;5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>
            <p:ph type="title"/>
          </p:nvPr>
        </p:nvSpPr>
        <p:spPr>
          <a:xfrm>
            <a:off x="264994" y="3206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B0F0"/>
                </a:solidFill>
              </a:rPr>
              <a:t>Mendel’s Law of Independent Assortment</a:t>
            </a:r>
            <a:endParaRPr/>
          </a:p>
        </p:txBody>
      </p:sp>
      <p:sp>
        <p:nvSpPr>
          <p:cNvPr id="544" name="Google Shape;544;p32"/>
          <p:cNvSpPr txBox="1"/>
          <p:nvPr>
            <p:ph idx="1" type="body"/>
          </p:nvPr>
        </p:nvSpPr>
        <p:spPr>
          <a:xfrm>
            <a:off x="264993" y="1825625"/>
            <a:ext cx="1147208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Mendel concluded that the two “units” for the first trait were to be assorted into gametes independently of the two “units” for the other trait.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Members of each pair of homologous chromosomes are sorted into gametes at random during meiosis.</a:t>
            </a:r>
            <a:endParaRPr/>
          </a:p>
        </p:txBody>
      </p:sp>
      <p:pic>
        <p:nvPicPr>
          <p:cNvPr id="545" name="Google Shape;5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Independent Assortment</a:t>
            </a:r>
            <a:endParaRPr/>
          </a:p>
        </p:txBody>
      </p:sp>
      <p:sp>
        <p:nvSpPr>
          <p:cNvPr id="551" name="Google Shape;551;p33"/>
          <p:cNvSpPr txBox="1"/>
          <p:nvPr/>
        </p:nvSpPr>
        <p:spPr>
          <a:xfrm>
            <a:off x="1651001" y="2490789"/>
            <a:ext cx="1963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Metaphase I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1651001" y="3900488"/>
            <a:ext cx="20304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Metaphase II: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1651000" y="5094289"/>
            <a:ext cx="15183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Gametes: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3"/>
          <p:cNvSpPr/>
          <p:nvPr/>
        </p:nvSpPr>
        <p:spPr>
          <a:xfrm>
            <a:off x="3886200" y="2438400"/>
            <a:ext cx="6629400" cy="426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33"/>
          <p:cNvGrpSpPr/>
          <p:nvPr/>
        </p:nvGrpSpPr>
        <p:grpSpPr>
          <a:xfrm>
            <a:off x="3886200" y="2514600"/>
            <a:ext cx="6654800" cy="4102100"/>
            <a:chOff x="960" y="1064"/>
            <a:chExt cx="4192" cy="2584"/>
          </a:xfrm>
        </p:grpSpPr>
        <p:pic>
          <p:nvPicPr>
            <p:cNvPr id="556" name="Google Shape;556;p33"/>
            <p:cNvPicPr preferRelativeResize="0"/>
            <p:nvPr/>
          </p:nvPicPr>
          <p:blipFill rotWithShape="1">
            <a:blip r:embed="rId3">
              <a:alphaModFix/>
            </a:blip>
            <a:srcRect b="7094" l="0" r="0" t="0"/>
            <a:stretch/>
          </p:blipFill>
          <p:spPr>
            <a:xfrm>
              <a:off x="1056" y="1128"/>
              <a:ext cx="3988" cy="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33"/>
            <p:cNvSpPr/>
            <p:nvPr/>
          </p:nvSpPr>
          <p:spPr>
            <a:xfrm>
              <a:off x="960" y="1064"/>
              <a:ext cx="2016" cy="258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136" y="1064"/>
              <a:ext cx="2016" cy="258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9" name="Google Shape;559;p33"/>
          <p:cNvSpPr/>
          <p:nvPr/>
        </p:nvSpPr>
        <p:spPr>
          <a:xfrm rot="5400000">
            <a:off x="4667250" y="5530850"/>
            <a:ext cx="190500" cy="1320800"/>
          </a:xfrm>
          <a:prstGeom prst="rightBrace">
            <a:avLst>
              <a:gd fmla="val 57778" name="adj1"/>
              <a:gd fmla="val 5000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3"/>
          <p:cNvSpPr/>
          <p:nvPr/>
        </p:nvSpPr>
        <p:spPr>
          <a:xfrm rot="5400000">
            <a:off x="6115050" y="5530850"/>
            <a:ext cx="190500" cy="1320800"/>
          </a:xfrm>
          <a:prstGeom prst="rightBrace">
            <a:avLst>
              <a:gd fmla="val 57778" name="adj1"/>
              <a:gd fmla="val 5000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3"/>
          <p:cNvSpPr txBox="1"/>
          <p:nvPr/>
        </p:nvSpPr>
        <p:spPr>
          <a:xfrm>
            <a:off x="5582138" y="6096000"/>
            <a:ext cx="1256324" cy="6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2" name="Google Shape;562;p33"/>
          <p:cNvSpPr/>
          <p:nvPr/>
        </p:nvSpPr>
        <p:spPr>
          <a:xfrm rot="5400000">
            <a:off x="8096250" y="5530850"/>
            <a:ext cx="190500" cy="1320800"/>
          </a:xfrm>
          <a:prstGeom prst="rightBrace">
            <a:avLst>
              <a:gd fmla="val 57778" name="adj1"/>
              <a:gd fmla="val 5000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3"/>
          <p:cNvSpPr/>
          <p:nvPr/>
        </p:nvSpPr>
        <p:spPr>
          <a:xfrm rot="5400000">
            <a:off x="9556750" y="5530850"/>
            <a:ext cx="190500" cy="1320800"/>
          </a:xfrm>
          <a:prstGeom prst="rightBrace">
            <a:avLst>
              <a:gd fmla="val 57778" name="adj1"/>
              <a:gd fmla="val 5000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33"/>
          <p:cNvCxnSpPr/>
          <p:nvPr/>
        </p:nvCxnSpPr>
        <p:spPr>
          <a:xfrm flipH="1">
            <a:off x="5016500" y="39116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65" name="Google Shape;565;p33"/>
          <p:cNvCxnSpPr/>
          <p:nvPr/>
        </p:nvCxnSpPr>
        <p:spPr>
          <a:xfrm>
            <a:off x="5943600" y="39116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66" name="Google Shape;566;p33"/>
          <p:cNvCxnSpPr/>
          <p:nvPr/>
        </p:nvCxnSpPr>
        <p:spPr>
          <a:xfrm>
            <a:off x="9398000" y="39116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67" name="Google Shape;567;p33"/>
          <p:cNvCxnSpPr/>
          <p:nvPr/>
        </p:nvCxnSpPr>
        <p:spPr>
          <a:xfrm flipH="1">
            <a:off x="8458200" y="39116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68" name="Google Shape;568;p33"/>
          <p:cNvCxnSpPr/>
          <p:nvPr/>
        </p:nvCxnSpPr>
        <p:spPr>
          <a:xfrm flipH="1">
            <a:off x="44450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69" name="Google Shape;569;p33"/>
          <p:cNvCxnSpPr/>
          <p:nvPr/>
        </p:nvCxnSpPr>
        <p:spPr>
          <a:xfrm flipH="1">
            <a:off x="59055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33"/>
          <p:cNvCxnSpPr/>
          <p:nvPr/>
        </p:nvCxnSpPr>
        <p:spPr>
          <a:xfrm flipH="1">
            <a:off x="79248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71" name="Google Shape;571;p33"/>
          <p:cNvCxnSpPr/>
          <p:nvPr/>
        </p:nvCxnSpPr>
        <p:spPr>
          <a:xfrm flipH="1">
            <a:off x="93345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72" name="Google Shape;572;p33"/>
          <p:cNvCxnSpPr/>
          <p:nvPr/>
        </p:nvCxnSpPr>
        <p:spPr>
          <a:xfrm>
            <a:off x="50292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73" name="Google Shape;573;p33"/>
          <p:cNvCxnSpPr/>
          <p:nvPr/>
        </p:nvCxnSpPr>
        <p:spPr>
          <a:xfrm>
            <a:off x="64262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3"/>
          <p:cNvCxnSpPr/>
          <p:nvPr/>
        </p:nvCxnSpPr>
        <p:spPr>
          <a:xfrm>
            <a:off x="84582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75" name="Google Shape;575;p33"/>
          <p:cNvCxnSpPr/>
          <p:nvPr/>
        </p:nvCxnSpPr>
        <p:spPr>
          <a:xfrm>
            <a:off x="9893300" y="5194301"/>
            <a:ext cx="88900" cy="182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6" name="Google Shape;576;p33"/>
          <p:cNvSpPr txBox="1"/>
          <p:nvPr/>
        </p:nvSpPr>
        <p:spPr>
          <a:xfrm>
            <a:off x="4441826" y="6269039"/>
            <a:ext cx="6572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1/4 </a:t>
            </a:r>
            <a:r>
              <a:rPr b="1" i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/>
        </p:nvSpPr>
        <p:spPr>
          <a:xfrm>
            <a:off x="5889626" y="6269039"/>
            <a:ext cx="6572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1/4 </a:t>
            </a:r>
            <a:r>
              <a:rPr b="1" i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7883525" y="6269039"/>
            <a:ext cx="6873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1/4 </a:t>
            </a:r>
            <a:r>
              <a:rPr b="1" i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9331326" y="6269039"/>
            <a:ext cx="6318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1/4 </a:t>
            </a:r>
            <a:r>
              <a:rPr b="1" i="1"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aB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33"/>
          <p:cNvCxnSpPr/>
          <p:nvPr/>
        </p:nvCxnSpPr>
        <p:spPr>
          <a:xfrm rot="10800000">
            <a:off x="5511800" y="2628900"/>
            <a:ext cx="0" cy="14620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81" name="Google Shape;581;p33"/>
          <p:cNvCxnSpPr/>
          <p:nvPr/>
        </p:nvCxnSpPr>
        <p:spPr>
          <a:xfrm rot="10800000">
            <a:off x="8966200" y="2628900"/>
            <a:ext cx="0" cy="14620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82" name="Google Shape;582;p33"/>
          <p:cNvSpPr txBox="1"/>
          <p:nvPr/>
        </p:nvSpPr>
        <p:spPr>
          <a:xfrm>
            <a:off x="4924425" y="3208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3" name="Google Shape;583;p33"/>
          <p:cNvSpPr txBox="1"/>
          <p:nvPr/>
        </p:nvSpPr>
        <p:spPr>
          <a:xfrm>
            <a:off x="5292725" y="3208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4" name="Google Shape;584;p33"/>
          <p:cNvSpPr txBox="1"/>
          <p:nvPr/>
        </p:nvSpPr>
        <p:spPr>
          <a:xfrm>
            <a:off x="8378825" y="3208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8734425" y="3208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4454525" y="44402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7" name="Google Shape;587;p33"/>
          <p:cNvSpPr txBox="1"/>
          <p:nvPr/>
        </p:nvSpPr>
        <p:spPr>
          <a:xfrm>
            <a:off x="4822825" y="44402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8" name="Google Shape;588;p33"/>
          <p:cNvSpPr txBox="1"/>
          <p:nvPr/>
        </p:nvSpPr>
        <p:spPr>
          <a:xfrm>
            <a:off x="7883525" y="44402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9" name="Google Shape;589;p33"/>
          <p:cNvSpPr txBox="1"/>
          <p:nvPr/>
        </p:nvSpPr>
        <p:spPr>
          <a:xfrm>
            <a:off x="8264525" y="44402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90" name="Google Shape;590;p33"/>
          <p:cNvSpPr txBox="1"/>
          <p:nvPr/>
        </p:nvSpPr>
        <p:spPr>
          <a:xfrm>
            <a:off x="8315325" y="57610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7591425" y="57610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92" name="Google Shape;592;p33"/>
          <p:cNvSpPr txBox="1"/>
          <p:nvPr/>
        </p:nvSpPr>
        <p:spPr>
          <a:xfrm>
            <a:off x="4886325" y="57610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93" name="Google Shape;593;p33"/>
          <p:cNvSpPr txBox="1"/>
          <p:nvPr/>
        </p:nvSpPr>
        <p:spPr>
          <a:xfrm>
            <a:off x="4149725" y="57610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4949825" y="3589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5280025" y="3589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>
            <a:off x="4467225" y="48466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7" name="Google Shape;597;p33"/>
          <p:cNvSpPr txBox="1"/>
          <p:nvPr/>
        </p:nvSpPr>
        <p:spPr>
          <a:xfrm>
            <a:off x="4822825" y="48466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8" name="Google Shape;598;p33"/>
          <p:cNvSpPr txBox="1"/>
          <p:nvPr/>
        </p:nvSpPr>
        <p:spPr>
          <a:xfrm>
            <a:off x="9242425" y="3589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9" name="Google Shape;599;p33"/>
          <p:cNvSpPr txBox="1"/>
          <p:nvPr/>
        </p:nvSpPr>
        <p:spPr>
          <a:xfrm>
            <a:off x="8912225" y="35893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0" name="Google Shape;600;p33"/>
          <p:cNvSpPr txBox="1"/>
          <p:nvPr/>
        </p:nvSpPr>
        <p:spPr>
          <a:xfrm>
            <a:off x="9331325" y="48466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1" name="Google Shape;601;p33"/>
          <p:cNvSpPr txBox="1"/>
          <p:nvPr/>
        </p:nvSpPr>
        <p:spPr>
          <a:xfrm>
            <a:off x="9686925" y="48466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2" name="Google Shape;602;p33"/>
          <p:cNvSpPr txBox="1"/>
          <p:nvPr/>
        </p:nvSpPr>
        <p:spPr>
          <a:xfrm>
            <a:off x="10029825" y="54308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3" name="Google Shape;603;p33"/>
          <p:cNvSpPr txBox="1"/>
          <p:nvPr/>
        </p:nvSpPr>
        <p:spPr>
          <a:xfrm>
            <a:off x="9305925" y="54308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4" name="Google Shape;604;p33"/>
          <p:cNvSpPr txBox="1"/>
          <p:nvPr/>
        </p:nvSpPr>
        <p:spPr>
          <a:xfrm>
            <a:off x="5153025" y="54308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5" name="Google Shape;605;p33"/>
          <p:cNvSpPr txBox="1"/>
          <p:nvPr/>
        </p:nvSpPr>
        <p:spPr>
          <a:xfrm>
            <a:off x="4416425" y="5430839"/>
            <a:ext cx="2936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06" name="Google Shape;606;p33"/>
          <p:cNvSpPr txBox="1"/>
          <p:nvPr/>
        </p:nvSpPr>
        <p:spPr>
          <a:xfrm>
            <a:off x="5470525" y="32083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07" name="Google Shape;607;p33"/>
          <p:cNvSpPr txBox="1"/>
          <p:nvPr/>
        </p:nvSpPr>
        <p:spPr>
          <a:xfrm>
            <a:off x="5813425" y="32083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08" name="Google Shape;608;p33"/>
          <p:cNvSpPr txBox="1"/>
          <p:nvPr/>
        </p:nvSpPr>
        <p:spPr>
          <a:xfrm>
            <a:off x="8912225" y="32083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09" name="Google Shape;609;p33"/>
          <p:cNvSpPr txBox="1"/>
          <p:nvPr/>
        </p:nvSpPr>
        <p:spPr>
          <a:xfrm>
            <a:off x="9255125" y="32083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0" name="Google Shape;610;p33"/>
          <p:cNvSpPr txBox="1"/>
          <p:nvPr/>
        </p:nvSpPr>
        <p:spPr>
          <a:xfrm>
            <a:off x="6296025" y="44402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1" name="Google Shape;611;p33"/>
          <p:cNvSpPr txBox="1"/>
          <p:nvPr/>
        </p:nvSpPr>
        <p:spPr>
          <a:xfrm>
            <a:off x="5915025" y="44402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2" name="Google Shape;612;p33"/>
          <p:cNvSpPr txBox="1"/>
          <p:nvPr/>
        </p:nvSpPr>
        <p:spPr>
          <a:xfrm>
            <a:off x="9712325" y="44402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3" name="Google Shape;613;p33"/>
          <p:cNvSpPr txBox="1"/>
          <p:nvPr/>
        </p:nvSpPr>
        <p:spPr>
          <a:xfrm>
            <a:off x="9344025" y="44402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4" name="Google Shape;614;p33"/>
          <p:cNvSpPr txBox="1"/>
          <p:nvPr/>
        </p:nvSpPr>
        <p:spPr>
          <a:xfrm>
            <a:off x="9775825" y="57610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5" name="Google Shape;615;p33"/>
          <p:cNvSpPr txBox="1"/>
          <p:nvPr/>
        </p:nvSpPr>
        <p:spPr>
          <a:xfrm>
            <a:off x="9064625" y="57610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6" name="Google Shape;616;p33"/>
          <p:cNvSpPr txBox="1"/>
          <p:nvPr/>
        </p:nvSpPr>
        <p:spPr>
          <a:xfrm>
            <a:off x="6346825" y="57610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7" name="Google Shape;617;p33"/>
          <p:cNvSpPr txBox="1"/>
          <p:nvPr/>
        </p:nvSpPr>
        <p:spPr>
          <a:xfrm>
            <a:off x="5648325" y="5761039"/>
            <a:ext cx="268288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8" name="Google Shape;618;p33"/>
          <p:cNvSpPr txBox="1"/>
          <p:nvPr/>
        </p:nvSpPr>
        <p:spPr>
          <a:xfrm>
            <a:off x="8404226" y="35893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19" name="Google Shape;619;p33"/>
          <p:cNvSpPr txBox="1"/>
          <p:nvPr/>
        </p:nvSpPr>
        <p:spPr>
          <a:xfrm>
            <a:off x="5495926" y="35893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0" name="Google Shape;620;p33"/>
          <p:cNvSpPr txBox="1"/>
          <p:nvPr/>
        </p:nvSpPr>
        <p:spPr>
          <a:xfrm>
            <a:off x="5800726" y="35893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1" name="Google Shape;621;p33"/>
          <p:cNvSpPr txBox="1"/>
          <p:nvPr/>
        </p:nvSpPr>
        <p:spPr>
          <a:xfrm>
            <a:off x="8709026" y="35893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2" name="Google Shape;622;p33"/>
          <p:cNvSpPr txBox="1"/>
          <p:nvPr/>
        </p:nvSpPr>
        <p:spPr>
          <a:xfrm>
            <a:off x="6257926" y="48466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3" name="Google Shape;623;p33"/>
          <p:cNvSpPr txBox="1"/>
          <p:nvPr/>
        </p:nvSpPr>
        <p:spPr>
          <a:xfrm>
            <a:off x="5927726" y="48466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4" name="Google Shape;624;p33"/>
          <p:cNvSpPr txBox="1"/>
          <p:nvPr/>
        </p:nvSpPr>
        <p:spPr>
          <a:xfrm>
            <a:off x="7921626" y="48466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5" name="Google Shape;625;p33"/>
          <p:cNvSpPr txBox="1"/>
          <p:nvPr/>
        </p:nvSpPr>
        <p:spPr>
          <a:xfrm>
            <a:off x="8251826" y="48466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6" name="Google Shape;626;p33"/>
          <p:cNvSpPr txBox="1"/>
          <p:nvPr/>
        </p:nvSpPr>
        <p:spPr>
          <a:xfrm>
            <a:off x="5902326" y="54308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7" name="Google Shape;627;p33"/>
          <p:cNvSpPr txBox="1"/>
          <p:nvPr/>
        </p:nvSpPr>
        <p:spPr>
          <a:xfrm>
            <a:off x="6600826" y="54308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8" name="Google Shape;628;p33"/>
          <p:cNvSpPr txBox="1"/>
          <p:nvPr/>
        </p:nvSpPr>
        <p:spPr>
          <a:xfrm>
            <a:off x="7870826" y="54308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29" name="Google Shape;629;p33"/>
          <p:cNvSpPr txBox="1"/>
          <p:nvPr/>
        </p:nvSpPr>
        <p:spPr>
          <a:xfrm>
            <a:off x="8594726" y="5430839"/>
            <a:ext cx="277813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pic>
        <p:nvPicPr>
          <p:cNvPr id="630" name="Google Shape;6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525" y="434181"/>
            <a:ext cx="18288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3"/>
          <p:cNvSpPr/>
          <p:nvPr/>
        </p:nvSpPr>
        <p:spPr>
          <a:xfrm>
            <a:off x="1752600" y="2057400"/>
            <a:ext cx="1447800" cy="38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3"/>
          <p:cNvSpPr txBox="1"/>
          <p:nvPr/>
        </p:nvSpPr>
        <p:spPr>
          <a:xfrm>
            <a:off x="6739732" y="1884362"/>
            <a:ext cx="7937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sz="3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633" name="Google Shape;6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314" y="409829"/>
            <a:ext cx="6457371" cy="603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635" y="551064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 txBox="1"/>
          <p:nvPr>
            <p:ph type="title"/>
          </p:nvPr>
        </p:nvSpPr>
        <p:spPr>
          <a:xfrm>
            <a:off x="357809" y="365125"/>
            <a:ext cx="109959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B0F0"/>
                </a:solidFill>
              </a:rPr>
              <a:t>Tremendous Variation</a:t>
            </a:r>
            <a:endParaRPr/>
          </a:p>
        </p:txBody>
      </p:sp>
      <p:sp>
        <p:nvSpPr>
          <p:cNvPr id="645" name="Google Shape;645;p35"/>
          <p:cNvSpPr txBox="1"/>
          <p:nvPr>
            <p:ph idx="1" type="body"/>
          </p:nvPr>
        </p:nvSpPr>
        <p:spPr>
          <a:xfrm>
            <a:off x="357809" y="1981200"/>
            <a:ext cx="115028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Number of genotypes possible in offspring as a result of independent assortment and hybrid crossing is:</a:t>
            </a:r>
            <a:endParaRPr/>
          </a:p>
          <a:p>
            <a:pPr indent="-228600" lvl="0" marL="22860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3</a:t>
            </a:r>
            <a:r>
              <a:rPr b="1" baseline="30000" i="1" lang="en-US"/>
              <a:t>n</a:t>
            </a:r>
            <a:endParaRPr/>
          </a:p>
          <a:p>
            <a:pPr indent="-228600" lvl="0" marL="22860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(</a:t>
            </a:r>
            <a:r>
              <a:rPr i="1" lang="en-US"/>
              <a:t>n</a:t>
            </a:r>
            <a:r>
              <a:rPr lang="en-US"/>
              <a:t> is the number of gene loci </a:t>
            </a:r>
            <a:br>
              <a:rPr lang="en-US"/>
            </a:br>
            <a:r>
              <a:rPr lang="en-US"/>
              <a:t>at which the parents differ)</a:t>
            </a:r>
            <a:endParaRPr/>
          </a:p>
        </p:txBody>
      </p:sp>
      <p:sp>
        <p:nvSpPr>
          <p:cNvPr id="646" name="Google Shape;6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Impact of Mendel’s Work</a:t>
            </a:r>
            <a:endParaRPr/>
          </a:p>
        </p:txBody>
      </p:sp>
      <p:sp>
        <p:nvSpPr>
          <p:cNvPr id="652" name="Google Shape;652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Mendel presented his results in 1865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 received little notice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Mendel discontinued his experiments in 1871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Paper rediscovered in 1900 and finally appreciated  </a:t>
            </a:r>
            <a:endParaRPr/>
          </a:p>
        </p:txBody>
      </p: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Dominance Relations </a:t>
            </a:r>
            <a:endParaRPr sz="4000"/>
          </a:p>
        </p:txBody>
      </p:sp>
      <p:grpSp>
        <p:nvGrpSpPr>
          <p:cNvPr id="659" name="Google Shape;659;p37"/>
          <p:cNvGrpSpPr/>
          <p:nvPr/>
        </p:nvGrpSpPr>
        <p:grpSpPr>
          <a:xfrm>
            <a:off x="1426892" y="2377448"/>
            <a:ext cx="9338215" cy="3303872"/>
            <a:chOff x="627" y="283606"/>
            <a:chExt cx="9338215" cy="3303872"/>
          </a:xfrm>
        </p:grpSpPr>
        <p:sp>
          <p:nvSpPr>
            <p:cNvPr id="660" name="Google Shape;660;p37"/>
            <p:cNvSpPr/>
            <p:nvPr/>
          </p:nvSpPr>
          <p:spPr>
            <a:xfrm>
              <a:off x="4669735" y="1648842"/>
              <a:ext cx="3303871" cy="57339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61" name="Google Shape;661;p37"/>
            <p:cNvSpPr/>
            <p:nvPr/>
          </p:nvSpPr>
          <p:spPr>
            <a:xfrm>
              <a:off x="4624014" y="1648842"/>
              <a:ext cx="91440" cy="57339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62" name="Google Shape;662;p37"/>
            <p:cNvSpPr/>
            <p:nvPr/>
          </p:nvSpPr>
          <p:spPr>
            <a:xfrm>
              <a:off x="1365863" y="1648842"/>
              <a:ext cx="3303871" cy="57339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63" name="Google Shape;663;p37"/>
            <p:cNvSpPr/>
            <p:nvPr/>
          </p:nvSpPr>
          <p:spPr>
            <a:xfrm>
              <a:off x="3304498" y="283606"/>
              <a:ext cx="2730472" cy="1365236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 txBox="1"/>
            <p:nvPr/>
          </p:nvSpPr>
          <p:spPr>
            <a:xfrm>
              <a:off x="3304498" y="283606"/>
              <a:ext cx="2730472" cy="1365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475" lIns="23475" spcFirstLastPara="1" rIns="23475" wrap="square" tIns="23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Dominance</a:t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27" y="2222242"/>
              <a:ext cx="2730472" cy="1365236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 txBox="1"/>
            <p:nvPr/>
          </p:nvSpPr>
          <p:spPr>
            <a:xfrm>
              <a:off x="627" y="2222242"/>
              <a:ext cx="2730472" cy="1365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475" lIns="23475" spcFirstLastPara="1" rIns="23475" wrap="square" tIns="23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Complete dominance</a:t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304498" y="2222242"/>
              <a:ext cx="2730472" cy="1365236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 txBox="1"/>
            <p:nvPr/>
          </p:nvSpPr>
          <p:spPr>
            <a:xfrm>
              <a:off x="3304498" y="2222242"/>
              <a:ext cx="2730472" cy="1365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475" lIns="23475" spcFirstLastPara="1" rIns="23475" wrap="square" tIns="23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Incomplete dominance</a:t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608370" y="2222242"/>
              <a:ext cx="2730472" cy="1365236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 txBox="1"/>
            <p:nvPr/>
          </p:nvSpPr>
          <p:spPr>
            <a:xfrm>
              <a:off x="6608370" y="2222242"/>
              <a:ext cx="2730472" cy="1365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475" lIns="23475" spcFirstLastPara="1" rIns="23475" wrap="square" tIns="23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Codominance</a:t>
              </a:r>
              <a:endParaRPr/>
            </a:p>
          </p:txBody>
        </p:sp>
      </p:grpSp>
      <p:pic>
        <p:nvPicPr>
          <p:cNvPr id="671" name="Google Shape;6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3178" y="5480266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Complete dominance</a:t>
            </a:r>
            <a:endParaRPr/>
          </a:p>
        </p:txBody>
      </p:sp>
      <p:sp>
        <p:nvSpPr>
          <p:cNvPr id="677" name="Google Shape;67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Dominance in heterozygous condition where the dominant allele completely masks the effects of the recessive allele. </a:t>
            </a:r>
            <a:endParaRPr/>
          </a:p>
        </p:txBody>
      </p:sp>
      <p:pic>
        <p:nvPicPr>
          <p:cNvPr id="678" name="Google Shape;6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754" y="3429000"/>
            <a:ext cx="5888492" cy="27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1899" y="529045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9"/>
          <p:cNvSpPr txBox="1"/>
          <p:nvPr>
            <p:ph type="title"/>
          </p:nvPr>
        </p:nvSpPr>
        <p:spPr>
          <a:xfrm>
            <a:off x="486812" y="1508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B0F0"/>
                </a:solidFill>
              </a:rPr>
              <a:t>Incomplete dominance</a:t>
            </a:r>
            <a:endParaRPr/>
          </a:p>
        </p:txBody>
      </p:sp>
      <p:sp>
        <p:nvSpPr>
          <p:cNvPr id="685" name="Google Shape;685;p39"/>
          <p:cNvSpPr txBox="1"/>
          <p:nvPr>
            <p:ph idx="1" type="body"/>
          </p:nvPr>
        </p:nvSpPr>
        <p:spPr>
          <a:xfrm>
            <a:off x="660374" y="1394368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Dominant allele does not completely mask the effect of the recessive allele.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Heterozygous phenotype is somewhere between that of two homozygotes.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Blend of both traits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86" name="Google Shape;6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389" y="702366"/>
            <a:ext cx="5419725" cy="615563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9"/>
          <p:cNvSpPr txBox="1"/>
          <p:nvPr/>
        </p:nvSpPr>
        <p:spPr>
          <a:xfrm>
            <a:off x="7132981" y="230188"/>
            <a:ext cx="40485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Flower colour in Snapdragons</a:t>
            </a:r>
            <a:endParaRPr/>
          </a:p>
        </p:txBody>
      </p:sp>
      <p:pic>
        <p:nvPicPr>
          <p:cNvPr id="688" name="Google Shape;6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6" y="5663624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346881" y="4103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</a:t>
            </a:r>
            <a:r>
              <a:rPr lang="en-US">
                <a:solidFill>
                  <a:srgbClr val="00B0F0"/>
                </a:solidFill>
              </a:rPr>
              <a:t>Genes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496446" y="1825625"/>
            <a:ext cx="66276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Units of information about specific traits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sequence of DNA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Passed from parents to offspring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complete set of DNA of an organism is called its </a:t>
            </a:r>
            <a:r>
              <a:rPr b="1" lang="en-US"/>
              <a:t>genome</a:t>
            </a:r>
            <a:r>
              <a:rPr lang="en-US"/>
              <a:t>. 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study of genes, genetic variation and heredity is called </a:t>
            </a:r>
            <a:r>
              <a:rPr b="1" lang="en-US"/>
              <a:t>Genetics</a:t>
            </a:r>
            <a:r>
              <a:rPr lang="en-US"/>
              <a:t>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822" y="-65430"/>
            <a:ext cx="4020635" cy="51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1899" y="5275124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/>
          <p:cNvSpPr txBox="1"/>
          <p:nvPr>
            <p:ph type="title"/>
          </p:nvPr>
        </p:nvSpPr>
        <p:spPr>
          <a:xfrm>
            <a:off x="477078" y="410368"/>
            <a:ext cx="1087672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Incomplete dominance (cont.)</a:t>
            </a:r>
            <a:endParaRPr sz="4000">
              <a:solidFill>
                <a:srgbClr val="00B0F0"/>
              </a:solidFill>
            </a:endParaRPr>
          </a:p>
        </p:txBody>
      </p:sp>
      <p:sp>
        <p:nvSpPr>
          <p:cNvPr id="694" name="Google Shape;694;p40"/>
          <p:cNvSpPr txBox="1"/>
          <p:nvPr>
            <p:ph idx="1" type="body"/>
          </p:nvPr>
        </p:nvSpPr>
        <p:spPr>
          <a:xfrm>
            <a:off x="304800" y="1825625"/>
            <a:ext cx="11049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 flowers - two alleles allow them to make a red pigment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White flowers - two mutant alleles; can’t make red pigment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Pink flowers have one normal and one mutant allele; make a smaller amount of red pigment</a:t>
            </a:r>
            <a:endParaRPr/>
          </a:p>
        </p:txBody>
      </p:sp>
      <p:pic>
        <p:nvPicPr>
          <p:cNvPr id="695" name="Google Shape;6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1899" y="529045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1"/>
          <p:cNvSpPr txBox="1"/>
          <p:nvPr>
            <p:ph type="title"/>
          </p:nvPr>
        </p:nvSpPr>
        <p:spPr>
          <a:xfrm>
            <a:off x="543339" y="2047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B0F0"/>
                </a:solidFill>
              </a:rPr>
              <a:t>Codominance</a:t>
            </a:r>
            <a:endParaRPr/>
          </a:p>
        </p:txBody>
      </p:sp>
      <p:sp>
        <p:nvSpPr>
          <p:cNvPr id="701" name="Google Shape;701;p41"/>
          <p:cNvSpPr txBox="1"/>
          <p:nvPr>
            <p:ph idx="1" type="body"/>
          </p:nvPr>
        </p:nvSpPr>
        <p:spPr>
          <a:xfrm>
            <a:off x="543339" y="1444487"/>
            <a:ext cx="7007501" cy="4732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Both alleles of a particular trait are fully expressed.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Non-identical alleles specify two phenotypes that are both expressed in heterozygotes.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Offspring has a phenotype that shows combination of both traits.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02" name="Google Shape;7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840" y="1282148"/>
            <a:ext cx="4293704" cy="429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3592" y="5626536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/>
          <p:nvPr>
            <p:ph type="title"/>
          </p:nvPr>
        </p:nvSpPr>
        <p:spPr>
          <a:xfrm>
            <a:off x="493643" y="5222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B0F0"/>
                </a:solidFill>
              </a:rPr>
              <a:t>Genetics of ABO Blood Types: Three Alleles</a:t>
            </a:r>
            <a:endParaRPr b="1" sz="4000">
              <a:solidFill>
                <a:srgbClr val="00B0F0"/>
              </a:solidFill>
            </a:endParaRPr>
          </a:p>
        </p:txBody>
      </p:sp>
      <p:sp>
        <p:nvSpPr>
          <p:cNvPr id="709" name="Google Shape;709;p42"/>
          <p:cNvSpPr txBox="1"/>
          <p:nvPr>
            <p:ph idx="1" type="body"/>
          </p:nvPr>
        </p:nvSpPr>
        <p:spPr>
          <a:xfrm>
            <a:off x="493643" y="18478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 that controls ABO type codes for enzyme that dictates structure of a glycolipid on red blood cells.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alleles (</a:t>
            </a:r>
            <a:r>
              <a:rPr i="1" lang="en-US"/>
              <a:t>I</a:t>
            </a:r>
            <a:r>
              <a:rPr b="1" baseline="30000" i="1" lang="en-US"/>
              <a:t>A</a:t>
            </a:r>
            <a:r>
              <a:rPr lang="en-US"/>
              <a:t> and </a:t>
            </a:r>
            <a:r>
              <a:rPr i="1" lang="en-US"/>
              <a:t>I</a:t>
            </a:r>
            <a:r>
              <a:rPr b="1" baseline="30000" i="1" lang="en-US"/>
              <a:t>B</a:t>
            </a:r>
            <a:r>
              <a:rPr lang="en-US"/>
              <a:t>) are codominant when paired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Third allele (</a:t>
            </a:r>
            <a:r>
              <a:rPr i="1" lang="en-US"/>
              <a:t>i</a:t>
            </a:r>
            <a:r>
              <a:rPr lang="en-US"/>
              <a:t>) is recessive to others</a:t>
            </a:r>
            <a:endParaRPr/>
          </a:p>
        </p:txBody>
      </p:sp>
      <p:pic>
        <p:nvPicPr>
          <p:cNvPr id="710" name="Google Shape;7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1899" y="529045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ABO Blood Type: Allele Combinations</a:t>
            </a:r>
            <a:endParaRPr/>
          </a:p>
        </p:txBody>
      </p:sp>
      <p:pic>
        <p:nvPicPr>
          <p:cNvPr id="716" name="Google Shape;7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8575" y="1631950"/>
            <a:ext cx="59436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1899" y="529045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 txBox="1"/>
          <p:nvPr>
            <p:ph type="title"/>
          </p:nvPr>
        </p:nvSpPr>
        <p:spPr>
          <a:xfrm>
            <a:off x="473766" y="416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B0F0"/>
                </a:solidFill>
              </a:rPr>
              <a:t>ABO Blood Type: Glycolipids on Red Cells</a:t>
            </a:r>
            <a:endParaRPr/>
          </a:p>
        </p:txBody>
      </p:sp>
      <p:sp>
        <p:nvSpPr>
          <p:cNvPr id="723" name="Google Shape;723;p44"/>
          <p:cNvSpPr txBox="1"/>
          <p:nvPr>
            <p:ph idx="1" type="body"/>
          </p:nvPr>
        </p:nvSpPr>
        <p:spPr>
          <a:xfrm>
            <a:off x="473766" y="1966119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 A - Glycolipid A on cell surface</a:t>
            </a:r>
            <a:endParaRPr/>
          </a:p>
          <a:p>
            <a:pPr indent="-228600" lvl="0" marL="228600" rtl="0" algn="l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 B - Glycolipid B on cell surface</a:t>
            </a:r>
            <a:endParaRPr/>
          </a:p>
          <a:p>
            <a:pPr indent="-228600" lvl="0" marL="228600" rtl="0" algn="l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 AB - Both Glycolipids A &amp; B</a:t>
            </a:r>
            <a:endParaRPr/>
          </a:p>
          <a:p>
            <a:pPr indent="-228600" lvl="0" marL="228600" rtl="0" algn="l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 O - Neither Glycolipids A nor B</a:t>
            </a:r>
            <a:endParaRPr/>
          </a:p>
        </p:txBody>
      </p:sp>
      <p:pic>
        <p:nvPicPr>
          <p:cNvPr id="724" name="Google Shape;7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662" y="1741848"/>
            <a:ext cx="4318138" cy="397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4521" y="5567580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5"/>
          <p:cNvSpPr txBox="1"/>
          <p:nvPr>
            <p:ph type="title"/>
          </p:nvPr>
        </p:nvSpPr>
        <p:spPr>
          <a:xfrm>
            <a:off x="353666" y="17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B0F0"/>
                </a:solidFill>
              </a:rPr>
              <a:t>ABO and Transfusions</a:t>
            </a:r>
            <a:endParaRPr/>
          </a:p>
        </p:txBody>
      </p:sp>
      <p:sp>
        <p:nvSpPr>
          <p:cNvPr id="731" name="Google Shape;731;p45"/>
          <p:cNvSpPr txBox="1"/>
          <p:nvPr>
            <p:ph idx="1" type="body"/>
          </p:nvPr>
        </p:nvSpPr>
        <p:spPr>
          <a:xfrm>
            <a:off x="340414" y="1056922"/>
            <a:ext cx="1183833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Recipient’s immune system will attack blood cells that have an unfamiliar glycolipid on surface.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Type O is universal donor because it has neither type A nor type B glycolipid.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Type AB is the universal recipient because it has antigens for both A and B glycolipid.</a:t>
            </a:r>
            <a:endParaRPr/>
          </a:p>
        </p:txBody>
      </p:sp>
      <p:pic>
        <p:nvPicPr>
          <p:cNvPr id="732" name="Google Shape;7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91" y="3246783"/>
            <a:ext cx="3901193" cy="347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656" y="3396171"/>
            <a:ext cx="4016011" cy="321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9266" y="5585503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"/>
          <p:cNvSpPr txBox="1"/>
          <p:nvPr>
            <p:ph type="title"/>
          </p:nvPr>
        </p:nvSpPr>
        <p:spPr>
          <a:xfrm>
            <a:off x="838200" y="22793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00B0F0"/>
                </a:solidFill>
              </a:rPr>
              <a:t>THANK YOU!</a:t>
            </a:r>
            <a:endParaRPr/>
          </a:p>
        </p:txBody>
      </p:sp>
      <p:pic>
        <p:nvPicPr>
          <p:cNvPr id="740" name="Google Shape;7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8160" y="5440879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486" y="2153803"/>
            <a:ext cx="10515600" cy="27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1899" y="5290457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395785" y="3952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Alleles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395786" y="1720850"/>
            <a:ext cx="5925502" cy="437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Different molecular forms of the same gene  </a:t>
            </a:r>
            <a:endParaRPr/>
          </a:p>
          <a:p>
            <a:pPr indent="-228600" lvl="0" marL="22860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Arise by mutation</a:t>
            </a:r>
            <a:endParaRPr/>
          </a:p>
          <a:p>
            <a:pPr indent="-228600" lvl="0" marL="22860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allele is passed from each parent to the offspring</a:t>
            </a:r>
            <a:endParaRPr/>
          </a:p>
        </p:txBody>
      </p:sp>
      <p:pic>
        <p:nvPicPr>
          <p:cNvPr descr="Allele illustration from MadicalSchool | Genetics activities, Life ..."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199" y="1152939"/>
            <a:ext cx="6028715" cy="410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7656" y="5436036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286553" y="3451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Locus</a:t>
            </a:r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286553" y="1392853"/>
            <a:ext cx="913574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gene has a specific location (locus) on a chromosome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Alleles are located in the same locus of a chromosome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4343" y="3568522"/>
            <a:ext cx="6323484" cy="310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4664" y="5486139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52863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Allele Combinations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528638" y="1981200"/>
            <a:ext cx="1124426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Homozygous 	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having two identical alleles at a locus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/>
              <a:t>AA</a:t>
            </a:r>
            <a:r>
              <a:rPr lang="en-US"/>
              <a:t> or </a:t>
            </a:r>
            <a:r>
              <a:rPr i="1" lang="en-US"/>
              <a:t>aa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Heterozygous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having two different alleles at a locus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/>
              <a:t>Aa</a:t>
            </a:r>
            <a:endParaRPr/>
          </a:p>
          <a:p>
            <a:pPr indent="-228600" lvl="1" marL="68580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/>
              <a:t> </a:t>
            </a:r>
            <a:endParaRPr i="1"/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769" y="1951038"/>
            <a:ext cx="5827684" cy="29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038" y="5466198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251791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B0F0"/>
                </a:solidFill>
              </a:rPr>
              <a:t>Dominant &amp; Recessive Alleles</a:t>
            </a:r>
            <a:endParaRPr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92766" y="1462088"/>
            <a:ext cx="6228522" cy="507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dominant allele is always expressed and hence masks a recessive allele that is paired with it.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Recessive alleles are only expressed when both alleles are recessive.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Dominant alleles are written in capital letters (B) and recessive alleles are written in small letters (b).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7215" y="470909"/>
            <a:ext cx="4412974" cy="46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910" y="5506645"/>
            <a:ext cx="1118558" cy="102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2020-09-02T07:04:45Z</dcterms:created>
  <dc:creator>Tasnia Islam</dc:creator>
</cp:coreProperties>
</file>